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4" r:id="rId2"/>
    <p:sldId id="285" r:id="rId3"/>
    <p:sldId id="286" r:id="rId4"/>
    <p:sldId id="287" r:id="rId5"/>
    <p:sldId id="288" r:id="rId6"/>
    <p:sldId id="289" r:id="rId7"/>
    <p:sldId id="290" r:id="rId8"/>
    <p:sldId id="291" r:id="rId9"/>
    <p:sldId id="292" r:id="rId10"/>
    <p:sldId id="293" r:id="rId11"/>
    <p:sldId id="294" r:id="rId12"/>
    <p:sldId id="295" r:id="rId13"/>
    <p:sldId id="269" r:id="rId14"/>
    <p:sldId id="270" r:id="rId15"/>
    <p:sldId id="271" r:id="rId16"/>
    <p:sldId id="272" r:id="rId17"/>
    <p:sldId id="274" r:id="rId18"/>
    <p:sldId id="273" r:id="rId19"/>
    <p:sldId id="275" r:id="rId20"/>
    <p:sldId id="276" r:id="rId21"/>
    <p:sldId id="277" r:id="rId22"/>
    <p:sldId id="278" r:id="rId23"/>
    <p:sldId id="279" r:id="rId24"/>
    <p:sldId id="280" r:id="rId25"/>
    <p:sldId id="281" r:id="rId26"/>
    <p:sldId id="282"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00" d="100"/>
          <a:sy n="100" d="100"/>
        </p:scale>
        <p:origin x="160"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30.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DFCBE-6DB1-4B1B-ABB3-B63202E8D2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827F89-5F03-480E-8C39-BE7723C384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4A6B9-7556-400B-B4AC-433AB578CDD8}"/>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6045D331-7D15-4DA4-9B6F-F19012534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30A0A-8960-4A73-8B9B-F8E284CD4E85}"/>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61329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82A10-4392-4AD6-929E-227E4B3B47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A247C7-ACB2-4E0E-947E-8988FB3C9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FAB833-3184-47A5-BCD6-9C53ACE79098}"/>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9653F833-8BC8-45EA-BFF4-903E11DA59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D28BB2-8FD9-4424-8EFC-E18CCD35F3C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490651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0B9A8D-1CA7-4961-BA18-89263A7A9C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E6AFE6-DCBD-431E-99D6-4B35487B7D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7024D0-0311-48D0-805E-85C27A02FCFB}"/>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0AF29561-9855-4E6C-9663-CE83B4D24E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55B88F-4F71-430C-BC5E-4767A183897E}"/>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477933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77E35-505C-4661-A350-D48332BDC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F70C6E-F342-4085-9221-5AD8946E16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79BF7A-7D25-491C-B744-D0ABCF198FE4}"/>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4723326B-FE5C-41FB-A57A-2C06A95C19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8C87B-7262-41A1-984D-9A9F516C9AE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87267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CC57-6B97-4750-840C-2BEC36155A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0FC807-4BBA-43DA-BD60-91F14B89F3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831A53-092A-49DD-A391-80F1BF0353B8}"/>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8332A654-A90A-44B0-89D2-053451B8F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449B6D-5E6E-419E-9334-9804D8E0CAE4}"/>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741456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2B782-8610-4B71-90D7-D32DE75E11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240769-AC98-4BF6-A45E-619E93F6FB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E1DA5C-DA0E-42B7-940E-E41510EDB1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790389-2245-405F-9E20-71C011FFE4CD}"/>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6" name="Footer Placeholder 5">
            <a:extLst>
              <a:ext uri="{FF2B5EF4-FFF2-40B4-BE49-F238E27FC236}">
                <a16:creationId xmlns:a16="http://schemas.microsoft.com/office/drawing/2014/main" id="{4E0CAB5F-B68F-4088-8F0A-1B7AE70DBA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856F76-EAF7-447B-A724-796F5906DE50}"/>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405423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382D-B994-48A0-8D4F-9E4B26578A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2F2DA7-E357-4E79-948E-14D93DCAF9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284071-8705-4799-8505-F7A64CE7F6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FB189-7903-4216-B49A-7154E16F4C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3E4BF6-3478-4A51-B0E0-311602840B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0C5DD-4E94-4EB1-AC14-0485D50EA071}"/>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8" name="Footer Placeholder 7">
            <a:extLst>
              <a:ext uri="{FF2B5EF4-FFF2-40B4-BE49-F238E27FC236}">
                <a16:creationId xmlns:a16="http://schemas.microsoft.com/office/drawing/2014/main" id="{D895A404-6C0D-4DE9-BA53-8A44E6CED1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2AA75B-2B1B-410F-84AE-A3A3FF2567DB}"/>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0001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18FBC-69EF-4DD9-A569-18FE7BEA9C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C4B2D2-5DD7-4833-BF51-F3E697E78E13}"/>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4" name="Footer Placeholder 3">
            <a:extLst>
              <a:ext uri="{FF2B5EF4-FFF2-40B4-BE49-F238E27FC236}">
                <a16:creationId xmlns:a16="http://schemas.microsoft.com/office/drawing/2014/main" id="{28AD6132-210B-4CCA-8F36-457AF6D114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006A77-955F-4304-B865-89A9DB6C02C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19700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ED2AAF-04D4-4E97-90BC-98A9334B1E25}"/>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3" name="Footer Placeholder 2">
            <a:extLst>
              <a:ext uri="{FF2B5EF4-FFF2-40B4-BE49-F238E27FC236}">
                <a16:creationId xmlns:a16="http://schemas.microsoft.com/office/drawing/2014/main" id="{243C425C-C440-4075-ACA5-C1D56B2B5B1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1C4AAB-D376-4EBC-A9E4-D7136266676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787060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ABF48-9894-41D6-882C-1DA7612CD6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B1E3B81-8A03-4EC3-9688-4554E6B72F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6CC1B8-EDD4-4827-B8F9-DB74D76F4D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24718D-9C3F-4FC8-B203-6B74BA38AE38}"/>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6" name="Footer Placeholder 5">
            <a:extLst>
              <a:ext uri="{FF2B5EF4-FFF2-40B4-BE49-F238E27FC236}">
                <a16:creationId xmlns:a16="http://schemas.microsoft.com/office/drawing/2014/main" id="{D6B75A3E-4DC6-4D95-A3BD-912F1D88EA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B54BB3-8FC3-4B57-88F0-31B2C64B6D2C}"/>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774298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EF8A6-387D-47A4-BCDF-FEAA035CCF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94CD6C-C2AF-453A-9CB0-F714B8AD52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F3F76D-857D-4B16-A2BC-374B310E13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A6D72-CBEB-4011-B246-606AB821B153}"/>
              </a:ext>
            </a:extLst>
          </p:cNvPr>
          <p:cNvSpPr>
            <a:spLocks noGrp="1"/>
          </p:cNvSpPr>
          <p:nvPr>
            <p:ph type="dt" sz="half" idx="10"/>
          </p:nvPr>
        </p:nvSpPr>
        <p:spPr/>
        <p:txBody>
          <a:bodyPr/>
          <a:lstStyle/>
          <a:p>
            <a:fld id="{3E188059-9AAA-48DC-89EE-5FBEEAFD7015}" type="datetimeFigureOut">
              <a:rPr lang="en-US" smtClean="0"/>
              <a:t>3/25/20</a:t>
            </a:fld>
            <a:endParaRPr lang="en-US"/>
          </a:p>
        </p:txBody>
      </p:sp>
      <p:sp>
        <p:nvSpPr>
          <p:cNvPr id="6" name="Footer Placeholder 5">
            <a:extLst>
              <a:ext uri="{FF2B5EF4-FFF2-40B4-BE49-F238E27FC236}">
                <a16:creationId xmlns:a16="http://schemas.microsoft.com/office/drawing/2014/main" id="{790E3350-AE6F-44D4-BEA6-2A35AC3AA3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129DF1-7DC0-4B81-A968-7306E0800AD2}"/>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054195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C55863-BB60-4FF4-85D6-6B118FC882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078557-7DD6-4B28-BA8C-D3F3929D37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D5A98B-4738-4F2D-90A0-F4C6B13AE1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188059-9AAA-48DC-89EE-5FBEEAFD7015}" type="datetimeFigureOut">
              <a:rPr lang="en-US" smtClean="0"/>
              <a:t>3/25/20</a:t>
            </a:fld>
            <a:endParaRPr lang="en-US"/>
          </a:p>
        </p:txBody>
      </p:sp>
      <p:sp>
        <p:nvSpPr>
          <p:cNvPr id="5" name="Footer Placeholder 4">
            <a:extLst>
              <a:ext uri="{FF2B5EF4-FFF2-40B4-BE49-F238E27FC236}">
                <a16:creationId xmlns:a16="http://schemas.microsoft.com/office/drawing/2014/main" id="{E918DDC2-751E-4099-9875-B5427FD6A4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9B6D0F-00D3-413A-9770-DECD2ADBF3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74501-02F2-42F1-90D6-E966BB7EDBE6}" type="slidenum">
              <a:rPr lang="en-US" smtClean="0"/>
              <a:t>‹#›</a:t>
            </a:fld>
            <a:endParaRPr lang="en-US"/>
          </a:p>
        </p:txBody>
      </p:sp>
    </p:spTree>
    <p:extLst>
      <p:ext uri="{BB962C8B-B14F-4D97-AF65-F5344CB8AC3E}">
        <p14:creationId xmlns:p14="http://schemas.microsoft.com/office/powerpoint/2010/main" val="4116097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 Id="rId5" Type="http://schemas.openxmlformats.org/officeDocument/2006/relationships/image" Target="../media/image19.tiff"/><Relationship Id="rId4" Type="http://schemas.openxmlformats.org/officeDocument/2006/relationships/image" Target="../media/image18.tiff"/></Relationships>
</file>

<file path=ppt/slides/_rels/slide16.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58D29-D508-45F5-9FC4-04EE61C2DC6F}"/>
              </a:ext>
            </a:extLst>
          </p:cNvPr>
          <p:cNvSpPr>
            <a:spLocks noGrp="1"/>
          </p:cNvSpPr>
          <p:nvPr>
            <p:ph type="ctrTitle"/>
          </p:nvPr>
        </p:nvSpPr>
        <p:spPr/>
        <p:txBody>
          <a:bodyPr>
            <a:normAutofit fontScale="90000"/>
          </a:bodyPr>
          <a:lstStyle/>
          <a:p>
            <a:r>
              <a:rPr lang="en-US" dirty="0"/>
              <a:t>Mini-Project 2 Final Checkpoint</a:t>
            </a:r>
            <a:br>
              <a:rPr lang="en-US" dirty="0"/>
            </a:br>
            <a:r>
              <a:rPr lang="en-US" sz="3200" dirty="0"/>
              <a:t>ECE/CS 498DS</a:t>
            </a:r>
            <a:br>
              <a:rPr lang="en-US" sz="3200" dirty="0"/>
            </a:br>
            <a:r>
              <a:rPr lang="en-US" sz="3200" dirty="0"/>
              <a:t>Spring 2020</a:t>
            </a:r>
          </a:p>
        </p:txBody>
      </p:sp>
      <p:sp>
        <p:nvSpPr>
          <p:cNvPr id="3" name="Subtitle 2">
            <a:extLst>
              <a:ext uri="{FF2B5EF4-FFF2-40B4-BE49-F238E27FC236}">
                <a16:creationId xmlns:a16="http://schemas.microsoft.com/office/drawing/2014/main" id="{2EB99350-515F-46E8-B587-7C3FE28E32C4}"/>
              </a:ext>
            </a:extLst>
          </p:cNvPr>
          <p:cNvSpPr>
            <a:spLocks noGrp="1"/>
          </p:cNvSpPr>
          <p:nvPr>
            <p:ph type="subTitle" idx="1"/>
          </p:nvPr>
        </p:nvSpPr>
        <p:spPr/>
        <p:txBody>
          <a:bodyPr/>
          <a:lstStyle/>
          <a:p>
            <a:r>
              <a:rPr lang="en-US" dirty="0"/>
              <a:t>Akhilesh Somani (somani4)</a:t>
            </a:r>
            <a:br>
              <a:rPr lang="en-US" dirty="0"/>
            </a:br>
            <a:r>
              <a:rPr lang="en-US" dirty="0"/>
              <a:t>Gowtham Kuntumalla (gowtham4)</a:t>
            </a:r>
            <a:br>
              <a:rPr lang="en-US" dirty="0"/>
            </a:br>
            <a:r>
              <a:rPr lang="en-US" dirty="0"/>
              <a:t>Manan Mehta (mananm2)</a:t>
            </a:r>
          </a:p>
        </p:txBody>
      </p:sp>
    </p:spTree>
    <p:extLst>
      <p:ext uri="{BB962C8B-B14F-4D97-AF65-F5344CB8AC3E}">
        <p14:creationId xmlns:p14="http://schemas.microsoft.com/office/powerpoint/2010/main" val="381293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34012"/>
            <a:ext cx="10515600" cy="4351338"/>
          </a:xfrm>
        </p:spPr>
        <p:txBody>
          <a:bodyPr>
            <a:normAutofit/>
          </a:bodyPr>
          <a:lstStyle/>
          <a:p>
            <a:r>
              <a:rPr lang="en-US" sz="1600" dirty="0"/>
              <a:t>a. What does a p-value of 0.05 represent in our context?</a:t>
            </a:r>
          </a:p>
          <a:p>
            <a:pPr marL="0" indent="0">
              <a:buNone/>
            </a:pPr>
            <a:r>
              <a:rPr lang="en-US" sz="1600" dirty="0">
                <a:solidFill>
                  <a:srgbClr val="002060"/>
                </a:solidFill>
              </a:rPr>
              <a:t>P-value, in general, is the probability of observing the test statistic or a more extreme value assuming  𝐻0  is true. In our context, a p-value of 0.05 represents a 5% probability of observing the KS test statistic (D-statistic), given that there is no significantly altered expression of the microbe in the HE0 and HE1 samples. In simple words, P-value of 0.05 represents 5% probability of rejecting H0 falsely. In our context, H0: for a microbe, both HE0 and HE1 sample follow same distribution.</a:t>
            </a:r>
          </a:p>
          <a:p>
            <a:r>
              <a:rPr lang="en-US" sz="1600" dirty="0"/>
              <a:t>b. If the null hypothesis is true, what distribution will the p-values follow?</a:t>
            </a:r>
          </a:p>
          <a:p>
            <a:pPr marL="0" indent="0">
              <a:buNone/>
            </a:pPr>
            <a:r>
              <a:rPr lang="en-US" sz="1600" dirty="0">
                <a:solidFill>
                  <a:srgbClr val="002060"/>
                </a:solidFill>
              </a:rPr>
              <a:t>If the null hypothesis is true, the p-values will follow a </a:t>
            </a:r>
            <a:r>
              <a:rPr lang="en-US" sz="1600" dirty="0" err="1">
                <a:solidFill>
                  <a:srgbClr val="002060"/>
                </a:solidFill>
              </a:rPr>
              <a:t>unifom</a:t>
            </a:r>
            <a:r>
              <a:rPr lang="en-US" sz="1600" dirty="0">
                <a:solidFill>
                  <a:srgbClr val="002060"/>
                </a:solidFill>
              </a:rPr>
              <a:t> distribution. The reason is how we define 𝛼α as the probability of erroneously rejecting 𝐻0H0. We reject 𝐻0H0 when p-value &lt; 𝛼α and the only way this holds for any value of 𝛼α is when p is uniformly distributed. </a:t>
            </a:r>
          </a:p>
          <a:p>
            <a:r>
              <a:rPr lang="en-US" sz="1600" dirty="0"/>
              <a:t>c. If no microbe’s abundance was altered, how many significant p-values does one expect to see at alpha=0.1, 0.05, 0.01, 0.005 and 0.001 level? Compare your answers with your results in Task 2.1.c. Show the comparison in a table below:</a:t>
            </a:r>
          </a:p>
          <a:p>
            <a:pPr marL="0" indent="0">
              <a:buNone/>
            </a:pPr>
            <a:r>
              <a:rPr lang="en-US" sz="1600" dirty="0">
                <a:solidFill>
                  <a:srgbClr val="002060"/>
                </a:solidFill>
              </a:rPr>
              <a:t>If no microbe's abundance was altered, which is to say that  𝐻0  is true, the significant p-values will be uniformly distributed. Thus, for an  𝛼  value of 0.1, we expect to see 10% of the total number of samples (and so on). (We round the number of microbes to 150 instead of 149 here)</a:t>
            </a:r>
          </a:p>
        </p:txBody>
      </p:sp>
      <p:sp>
        <p:nvSpPr>
          <p:cNvPr id="5" name="Rectangle 2">
            <a:extLst>
              <a:ext uri="{FF2B5EF4-FFF2-40B4-BE49-F238E27FC236}">
                <a16:creationId xmlns:a16="http://schemas.microsoft.com/office/drawing/2014/main" id="{502AB1D7-9E7A-4415-AA8F-8BB019656A34}"/>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0C06A45F-9FAD-4A8C-8B9A-464443BD657D}"/>
              </a:ext>
            </a:extLst>
          </p:cNvPr>
          <p:cNvPicPr>
            <a:picLocks noChangeAspect="1"/>
          </p:cNvPicPr>
          <p:nvPr/>
        </p:nvPicPr>
        <p:blipFill>
          <a:blip r:embed="rId2"/>
          <a:stretch>
            <a:fillRect/>
          </a:stretch>
        </p:blipFill>
        <p:spPr>
          <a:xfrm>
            <a:off x="3371850" y="5131594"/>
            <a:ext cx="4972050" cy="1726406"/>
          </a:xfrm>
          <a:prstGeom prst="rect">
            <a:avLst/>
          </a:prstGeom>
        </p:spPr>
      </p:pic>
    </p:spTree>
    <p:extLst>
      <p:ext uri="{BB962C8B-B14F-4D97-AF65-F5344CB8AC3E}">
        <p14:creationId xmlns:p14="http://schemas.microsoft.com/office/powerpoint/2010/main" val="4292109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dirty="0">
                <a:solidFill>
                  <a:srgbClr val="002060"/>
                </a:solidFill>
              </a:rPr>
              <a:t>d. Q-Q plot:</a:t>
            </a:r>
          </a:p>
        </p:txBody>
      </p:sp>
      <p:pic>
        <p:nvPicPr>
          <p:cNvPr id="1026" name="Picture 2">
            <a:extLst>
              <a:ext uri="{FF2B5EF4-FFF2-40B4-BE49-F238E27FC236}">
                <a16:creationId xmlns:a16="http://schemas.microsoft.com/office/drawing/2014/main" id="{71E21EAB-BD6C-4D59-A23E-3C2519C5B2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4650" y="2616200"/>
            <a:ext cx="6991350" cy="387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160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Autofit/>
          </a:bodyPr>
          <a:lstStyle/>
          <a:p>
            <a:r>
              <a:rPr lang="en-US" sz="2600" dirty="0" err="1"/>
              <a:t>e.i.</a:t>
            </a:r>
            <a:r>
              <a:rPr lang="en-US" sz="2600" dirty="0"/>
              <a:t> How does taking the -log10() of the p-values help you visualize the p-value distribution?</a:t>
            </a:r>
          </a:p>
          <a:p>
            <a:pPr marL="0" indent="0">
              <a:buNone/>
            </a:pPr>
            <a:r>
              <a:rPr lang="en-US" sz="2600" dirty="0">
                <a:solidFill>
                  <a:srgbClr val="002060"/>
                </a:solidFill>
              </a:rPr>
              <a:t>Function -log10 blows up the p-values closer to 0. For example -log(0.001) = 3 and -log(0.01) = 2. Data above 0.1 is less emphasized. This helps us focus more on the lower numerical values of </a:t>
            </a:r>
            <a:r>
              <a:rPr lang="en-US" sz="2600" dirty="0" err="1">
                <a:solidFill>
                  <a:srgbClr val="002060"/>
                </a:solidFill>
              </a:rPr>
              <a:t>p_value</a:t>
            </a:r>
            <a:r>
              <a:rPr lang="en-US" sz="2600" dirty="0">
                <a:solidFill>
                  <a:srgbClr val="002060"/>
                </a:solidFill>
              </a:rPr>
              <a:t> which are critical when making decision on elimination of H0</a:t>
            </a:r>
          </a:p>
          <a:p>
            <a:r>
              <a:rPr lang="en-US" sz="2600" dirty="0" err="1"/>
              <a:t>e.ii</a:t>
            </a:r>
            <a:r>
              <a:rPr lang="en-US" sz="2600" dirty="0"/>
              <a:t>. What can you conclude from the Q-Q plot?</a:t>
            </a:r>
          </a:p>
          <a:p>
            <a:pPr marL="0" indent="0">
              <a:buNone/>
            </a:pPr>
            <a:r>
              <a:rPr lang="en-US" sz="2600" dirty="0">
                <a:solidFill>
                  <a:srgbClr val="002060"/>
                </a:solidFill>
              </a:rPr>
              <a:t>Q-Q doesn't align with the x=y line hence the distributions are quite different, we can say expected and observed p-values follow different distributions. Assumption “H0 = True” is probably false. There is a difference between HE0 and HE1 samples and this difference is explained</a:t>
            </a:r>
          </a:p>
        </p:txBody>
      </p:sp>
    </p:spTree>
    <p:extLst>
      <p:ext uri="{BB962C8B-B14F-4D97-AF65-F5344CB8AC3E}">
        <p14:creationId xmlns:p14="http://schemas.microsoft.com/office/powerpoint/2010/main" val="581874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381000" y="1447800"/>
            <a:ext cx="10972800" cy="4729163"/>
          </a:xfrm>
        </p:spPr>
        <p:txBody>
          <a:bodyPr>
            <a:normAutofit/>
          </a:bodyPr>
          <a:lstStyle/>
          <a:p>
            <a:r>
              <a:rPr lang="en-US" sz="1400" dirty="0"/>
              <a:t>b. Scree plots: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Number of principal components needed to explain 30% of the total variance (HE0 and HE1): </a:t>
            </a:r>
          </a:p>
          <a:p>
            <a:pPr lvl="1"/>
            <a:r>
              <a:rPr lang="en-US" sz="1400" dirty="0"/>
              <a:t>HE0 =16</a:t>
            </a:r>
          </a:p>
          <a:p>
            <a:pPr lvl="1"/>
            <a:r>
              <a:rPr lang="en-US" sz="1400" dirty="0"/>
              <a:t>HE1 = 2</a:t>
            </a:r>
          </a:p>
        </p:txBody>
      </p:sp>
      <p:pic>
        <p:nvPicPr>
          <p:cNvPr id="4" name="Picture 3">
            <a:extLst>
              <a:ext uri="{FF2B5EF4-FFF2-40B4-BE49-F238E27FC236}">
                <a16:creationId xmlns:a16="http://schemas.microsoft.com/office/drawing/2014/main" id="{C67BAEAF-D408-2F46-A8A8-CECCDDD7544B}"/>
              </a:ext>
            </a:extLst>
          </p:cNvPr>
          <p:cNvPicPr>
            <a:picLocks noChangeAspect="1"/>
          </p:cNvPicPr>
          <p:nvPr/>
        </p:nvPicPr>
        <p:blipFill>
          <a:blip r:embed="rId2"/>
          <a:stretch>
            <a:fillRect/>
          </a:stretch>
        </p:blipFill>
        <p:spPr>
          <a:xfrm>
            <a:off x="2569048" y="1690688"/>
            <a:ext cx="3873500" cy="3149600"/>
          </a:xfrm>
          <a:prstGeom prst="rect">
            <a:avLst/>
          </a:prstGeom>
        </p:spPr>
      </p:pic>
      <p:pic>
        <p:nvPicPr>
          <p:cNvPr id="5" name="Picture 4">
            <a:extLst>
              <a:ext uri="{FF2B5EF4-FFF2-40B4-BE49-F238E27FC236}">
                <a16:creationId xmlns:a16="http://schemas.microsoft.com/office/drawing/2014/main" id="{78DF5B9E-7C4A-3649-BAF9-4FDC0CEDFD69}"/>
              </a:ext>
            </a:extLst>
          </p:cNvPr>
          <p:cNvPicPr>
            <a:picLocks noChangeAspect="1"/>
          </p:cNvPicPr>
          <p:nvPr/>
        </p:nvPicPr>
        <p:blipFill>
          <a:blip r:embed="rId3"/>
          <a:stretch>
            <a:fillRect/>
          </a:stretch>
        </p:blipFill>
        <p:spPr>
          <a:xfrm>
            <a:off x="7015872" y="1690688"/>
            <a:ext cx="3873500" cy="3149600"/>
          </a:xfrm>
          <a:prstGeom prst="rect">
            <a:avLst/>
          </a:prstGeom>
        </p:spPr>
      </p:pic>
    </p:spTree>
    <p:extLst>
      <p:ext uri="{BB962C8B-B14F-4D97-AF65-F5344CB8AC3E}">
        <p14:creationId xmlns:p14="http://schemas.microsoft.com/office/powerpoint/2010/main" val="2243392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Autofit/>
          </a:bodyPr>
          <a:lstStyle/>
          <a:p>
            <a:r>
              <a:rPr lang="en-US" sz="1400" dirty="0"/>
              <a:t>c. Plots: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Observations:</a:t>
            </a:r>
          </a:p>
          <a:p>
            <a:pPr lvl="1"/>
            <a:r>
              <a:rPr lang="en-US" sz="1400" dirty="0"/>
              <a:t>We see that tiny clustering is happening. It looks like there are 2 clusters in HE0 and 3 clusters in HE1.though it doesn't fully explain the variance in the data.</a:t>
            </a:r>
          </a:p>
          <a:p>
            <a:pPr lvl="1"/>
            <a:r>
              <a:rPr lang="en-US" sz="1400" dirty="0"/>
              <a:t>These sets of PCAs explain only about 30%  of total variance</a:t>
            </a:r>
          </a:p>
        </p:txBody>
      </p:sp>
      <p:pic>
        <p:nvPicPr>
          <p:cNvPr id="4" name="Picture 3">
            <a:extLst>
              <a:ext uri="{FF2B5EF4-FFF2-40B4-BE49-F238E27FC236}">
                <a16:creationId xmlns:a16="http://schemas.microsoft.com/office/drawing/2014/main" id="{F0064ED3-4027-B543-A3FF-0CD86CAD9176}"/>
              </a:ext>
            </a:extLst>
          </p:cNvPr>
          <p:cNvPicPr>
            <a:picLocks noChangeAspect="1"/>
          </p:cNvPicPr>
          <p:nvPr/>
        </p:nvPicPr>
        <p:blipFill>
          <a:blip r:embed="rId2"/>
          <a:stretch>
            <a:fillRect/>
          </a:stretch>
        </p:blipFill>
        <p:spPr>
          <a:xfrm>
            <a:off x="2184400" y="1825625"/>
            <a:ext cx="4235450" cy="2900136"/>
          </a:xfrm>
          <a:prstGeom prst="rect">
            <a:avLst/>
          </a:prstGeom>
        </p:spPr>
      </p:pic>
      <p:pic>
        <p:nvPicPr>
          <p:cNvPr id="5" name="Picture 4">
            <a:extLst>
              <a:ext uri="{FF2B5EF4-FFF2-40B4-BE49-F238E27FC236}">
                <a16:creationId xmlns:a16="http://schemas.microsoft.com/office/drawing/2014/main" id="{B6905873-CB55-0043-8E9D-1C766E5F58B4}"/>
              </a:ext>
            </a:extLst>
          </p:cNvPr>
          <p:cNvPicPr>
            <a:picLocks noChangeAspect="1"/>
          </p:cNvPicPr>
          <p:nvPr/>
        </p:nvPicPr>
        <p:blipFill>
          <a:blip r:embed="rId3"/>
          <a:stretch>
            <a:fillRect/>
          </a:stretch>
        </p:blipFill>
        <p:spPr>
          <a:xfrm>
            <a:off x="7315200" y="1918934"/>
            <a:ext cx="4038600" cy="2806827"/>
          </a:xfrm>
          <a:prstGeom prst="rect">
            <a:avLst/>
          </a:prstGeom>
        </p:spPr>
      </p:pic>
    </p:spTree>
    <p:extLst>
      <p:ext uri="{BB962C8B-B14F-4D97-AF65-F5344CB8AC3E}">
        <p14:creationId xmlns:p14="http://schemas.microsoft.com/office/powerpoint/2010/main" val="1161137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190500" y="365125"/>
            <a:ext cx="2705100" cy="1325563"/>
          </a:xfrm>
        </p:spPr>
        <p:txBody>
          <a:bodyPr>
            <a:normAutofit/>
          </a:bodyPr>
          <a:lstStyle/>
          <a:p>
            <a:r>
              <a:rPr lang="en-US" dirty="0"/>
              <a:t>Task 3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a:t>c. Plots (random_state=42): </a:t>
            </a:r>
            <a:br>
              <a:rPr lang="en-US" sz="1400"/>
            </a:br>
            <a:br>
              <a:rPr lang="en-US" sz="1400"/>
            </a:br>
            <a:br>
              <a:rPr lang="en-US" sz="1400"/>
            </a:br>
            <a:br>
              <a:rPr lang="en-US" sz="1400"/>
            </a:br>
            <a:br>
              <a:rPr lang="en-US" sz="1400"/>
            </a:br>
            <a:br>
              <a:rPr lang="en-US" sz="1400"/>
            </a:br>
            <a:br>
              <a:rPr lang="en-US" sz="1400"/>
            </a:br>
            <a:br>
              <a:rPr lang="en-US" sz="1400"/>
            </a:br>
            <a:br>
              <a:rPr lang="en-US" sz="1400"/>
            </a:br>
            <a:endParaRPr lang="en-US" sz="1400"/>
          </a:p>
          <a:p>
            <a:r>
              <a:rPr lang="en-US" sz="1400"/>
              <a:t>Plots (random_state=62): </a:t>
            </a:r>
            <a:endParaRPr lang="en-US" sz="1400" dirty="0"/>
          </a:p>
        </p:txBody>
      </p:sp>
      <p:pic>
        <p:nvPicPr>
          <p:cNvPr id="5" name="Picture 4">
            <a:extLst>
              <a:ext uri="{FF2B5EF4-FFF2-40B4-BE49-F238E27FC236}">
                <a16:creationId xmlns:a16="http://schemas.microsoft.com/office/drawing/2014/main" id="{9B2B0302-EEB8-0E4F-8D1A-DD6A479F6693}"/>
              </a:ext>
            </a:extLst>
          </p:cNvPr>
          <p:cNvPicPr>
            <a:picLocks noChangeAspect="1"/>
          </p:cNvPicPr>
          <p:nvPr/>
        </p:nvPicPr>
        <p:blipFill>
          <a:blip r:embed="rId2"/>
          <a:stretch>
            <a:fillRect/>
          </a:stretch>
        </p:blipFill>
        <p:spPr>
          <a:xfrm>
            <a:off x="3481735" y="132555"/>
            <a:ext cx="4084443" cy="2911475"/>
          </a:xfrm>
          <a:prstGeom prst="rect">
            <a:avLst/>
          </a:prstGeom>
        </p:spPr>
      </p:pic>
      <p:pic>
        <p:nvPicPr>
          <p:cNvPr id="6" name="Picture 5">
            <a:extLst>
              <a:ext uri="{FF2B5EF4-FFF2-40B4-BE49-F238E27FC236}">
                <a16:creationId xmlns:a16="http://schemas.microsoft.com/office/drawing/2014/main" id="{6EE6AE45-9997-C545-86E8-DBB9A65B662B}"/>
              </a:ext>
            </a:extLst>
          </p:cNvPr>
          <p:cNvPicPr>
            <a:picLocks noChangeAspect="1"/>
          </p:cNvPicPr>
          <p:nvPr/>
        </p:nvPicPr>
        <p:blipFill>
          <a:blip r:embed="rId3"/>
          <a:stretch>
            <a:fillRect/>
          </a:stretch>
        </p:blipFill>
        <p:spPr>
          <a:xfrm>
            <a:off x="7715593" y="0"/>
            <a:ext cx="4476407" cy="3190875"/>
          </a:xfrm>
          <a:prstGeom prst="rect">
            <a:avLst/>
          </a:prstGeom>
        </p:spPr>
      </p:pic>
      <p:pic>
        <p:nvPicPr>
          <p:cNvPr id="9" name="Picture 8">
            <a:extLst>
              <a:ext uri="{FF2B5EF4-FFF2-40B4-BE49-F238E27FC236}">
                <a16:creationId xmlns:a16="http://schemas.microsoft.com/office/drawing/2014/main" id="{6C0ACD0D-B3E8-B147-B812-A3C6D87EF046}"/>
              </a:ext>
            </a:extLst>
          </p:cNvPr>
          <p:cNvPicPr>
            <a:picLocks noChangeAspect="1"/>
          </p:cNvPicPr>
          <p:nvPr/>
        </p:nvPicPr>
        <p:blipFill>
          <a:blip r:embed="rId4"/>
          <a:stretch>
            <a:fillRect/>
          </a:stretch>
        </p:blipFill>
        <p:spPr>
          <a:xfrm>
            <a:off x="3263899" y="3539729"/>
            <a:ext cx="4084443" cy="2911475"/>
          </a:xfrm>
          <a:prstGeom prst="rect">
            <a:avLst/>
          </a:prstGeom>
        </p:spPr>
      </p:pic>
      <p:pic>
        <p:nvPicPr>
          <p:cNvPr id="10" name="Picture 9">
            <a:extLst>
              <a:ext uri="{FF2B5EF4-FFF2-40B4-BE49-F238E27FC236}">
                <a16:creationId xmlns:a16="http://schemas.microsoft.com/office/drawing/2014/main" id="{AA3E67F5-1CE4-C549-A08D-9C0B27D75462}"/>
              </a:ext>
            </a:extLst>
          </p:cNvPr>
          <p:cNvPicPr>
            <a:picLocks noChangeAspect="1"/>
          </p:cNvPicPr>
          <p:nvPr/>
        </p:nvPicPr>
        <p:blipFill>
          <a:blip r:embed="rId5"/>
          <a:stretch>
            <a:fillRect/>
          </a:stretch>
        </p:blipFill>
        <p:spPr>
          <a:xfrm>
            <a:off x="7715593" y="3429000"/>
            <a:ext cx="4275434" cy="3047617"/>
          </a:xfrm>
          <a:prstGeom prst="rect">
            <a:avLst/>
          </a:prstGeom>
        </p:spPr>
      </p:pic>
    </p:spTree>
    <p:extLst>
      <p:ext uri="{BB962C8B-B14F-4D97-AF65-F5344CB8AC3E}">
        <p14:creationId xmlns:p14="http://schemas.microsoft.com/office/powerpoint/2010/main" val="1268502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102393"/>
            <a:ext cx="10515600" cy="1325563"/>
          </a:xfrm>
        </p:spPr>
        <p:txBody>
          <a:bodyPr/>
          <a:lstStyle/>
          <a:p>
            <a:r>
              <a:rPr lang="en-US" dirty="0"/>
              <a:t>Task 3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254000" y="1656299"/>
            <a:ext cx="10515600" cy="4351338"/>
          </a:xfrm>
        </p:spPr>
        <p:txBody>
          <a:bodyPr>
            <a:normAutofit/>
          </a:bodyPr>
          <a:lstStyle/>
          <a:p>
            <a:r>
              <a:rPr lang="en-US" sz="1400" dirty="0"/>
              <a:t>c. Plots (</a:t>
            </a:r>
            <a:r>
              <a:rPr lang="en-US" sz="1400" dirty="0" err="1"/>
              <a:t>random_state</a:t>
            </a:r>
            <a:r>
              <a:rPr lang="en-US" sz="1400" dirty="0"/>
              <a:t>=82):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endParaRPr lang="en-US" sz="1400" dirty="0"/>
          </a:p>
          <a:p>
            <a:endParaRPr lang="en-US" sz="1400" dirty="0"/>
          </a:p>
          <a:p>
            <a:r>
              <a:rPr lang="en-US" sz="1400" dirty="0"/>
              <a:t>Observations:</a:t>
            </a:r>
          </a:p>
          <a:p>
            <a:endParaRPr lang="en-US" sz="1400" dirty="0"/>
          </a:p>
          <a:p>
            <a:pPr marL="0" indent="0">
              <a:buNone/>
            </a:pPr>
            <a:r>
              <a:rPr lang="en-US" sz="1400" dirty="0"/>
              <a:t>Different random states in the TSNE function generate seemingly different output graphs. But they are all somewhat similar in the sense, they are in transformed axes  and number of clusters seems to be 2 and 3 respectively.</a:t>
            </a:r>
          </a:p>
        </p:txBody>
      </p:sp>
      <p:pic>
        <p:nvPicPr>
          <p:cNvPr id="4" name="Picture 3">
            <a:extLst>
              <a:ext uri="{FF2B5EF4-FFF2-40B4-BE49-F238E27FC236}">
                <a16:creationId xmlns:a16="http://schemas.microsoft.com/office/drawing/2014/main" id="{C5D93727-C602-C14D-BA90-E7A05FAEB588}"/>
              </a:ext>
            </a:extLst>
          </p:cNvPr>
          <p:cNvPicPr>
            <a:picLocks noChangeAspect="1"/>
          </p:cNvPicPr>
          <p:nvPr/>
        </p:nvPicPr>
        <p:blipFill>
          <a:blip r:embed="rId2"/>
          <a:stretch>
            <a:fillRect/>
          </a:stretch>
        </p:blipFill>
        <p:spPr>
          <a:xfrm>
            <a:off x="2693520" y="1084799"/>
            <a:ext cx="4480862" cy="3194050"/>
          </a:xfrm>
          <a:prstGeom prst="rect">
            <a:avLst/>
          </a:prstGeom>
        </p:spPr>
      </p:pic>
      <p:pic>
        <p:nvPicPr>
          <p:cNvPr id="5" name="Picture 4">
            <a:extLst>
              <a:ext uri="{FF2B5EF4-FFF2-40B4-BE49-F238E27FC236}">
                <a16:creationId xmlns:a16="http://schemas.microsoft.com/office/drawing/2014/main" id="{39219EAD-1872-984C-A747-966031478220}"/>
              </a:ext>
            </a:extLst>
          </p:cNvPr>
          <p:cNvPicPr>
            <a:picLocks noChangeAspect="1"/>
          </p:cNvPicPr>
          <p:nvPr/>
        </p:nvPicPr>
        <p:blipFill>
          <a:blip r:embed="rId3"/>
          <a:stretch>
            <a:fillRect/>
          </a:stretch>
        </p:blipFill>
        <p:spPr>
          <a:xfrm>
            <a:off x="7317634" y="809625"/>
            <a:ext cx="4866897" cy="3469224"/>
          </a:xfrm>
          <a:prstGeom prst="rect">
            <a:avLst/>
          </a:prstGeom>
        </p:spPr>
      </p:pic>
    </p:spTree>
    <p:extLst>
      <p:ext uri="{BB962C8B-B14F-4D97-AF65-F5344CB8AC3E}">
        <p14:creationId xmlns:p14="http://schemas.microsoft.com/office/powerpoint/2010/main" val="4151651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d. Discussion of similarities and differences between PCA and t-SNE results:</a:t>
            </a:r>
          </a:p>
          <a:p>
            <a:endParaRPr lang="en-US" sz="1400" dirty="0"/>
          </a:p>
          <a:p>
            <a:pPr marL="0" indent="0">
              <a:buNone/>
            </a:pPr>
            <a:r>
              <a:rPr lang="en-US" sz="1400" dirty="0"/>
              <a:t> The very first we observe is the speed of computation. PCA is way faster than TSNE. </a:t>
            </a:r>
          </a:p>
          <a:p>
            <a:pPr marL="0" indent="0">
              <a:buNone/>
            </a:pPr>
            <a:r>
              <a:rPr lang="en-US" sz="1400" dirty="0"/>
              <a:t>By the very nature of it’s computation , results of TSNE may vary with different random states. But TSNE is a </a:t>
            </a:r>
            <a:r>
              <a:rPr lang="en-US" sz="1400" b="1" dirty="0"/>
              <a:t>good starting point </a:t>
            </a:r>
            <a:r>
              <a:rPr lang="en-US" sz="1400" dirty="0"/>
              <a:t>to see how many different clusters are there in the system. From this exercise we found that there are around 2 and 3 clusters respectively in HE0 and HE1 datasets.</a:t>
            </a:r>
          </a:p>
          <a:p>
            <a:pPr marL="0" indent="0">
              <a:buNone/>
            </a:pPr>
            <a:endParaRPr lang="en-US" sz="1400" dirty="0"/>
          </a:p>
          <a:p>
            <a:pPr marL="0" indent="0">
              <a:buNone/>
            </a:pPr>
            <a:r>
              <a:rPr lang="en-US" sz="1400" dirty="0"/>
              <a:t>It is somewhat similar to PCA. But the distinction between clusters is more visible in the case of t-SNE. but it suffers from non-standard (random) initialization issues, slowness. The SciPy website suggests using PCA for features &gt;50 which is true in this case.</a:t>
            </a:r>
          </a:p>
          <a:p>
            <a:pPr marL="0" indent="0">
              <a:buNone/>
            </a:pPr>
            <a:r>
              <a:rPr lang="en-US" sz="1400" dirty="0"/>
              <a:t>**Hence we are probably better off using PCA in this situation.**</a:t>
            </a:r>
          </a:p>
        </p:txBody>
      </p:sp>
    </p:spTree>
    <p:extLst>
      <p:ext uri="{BB962C8B-B14F-4D97-AF65-F5344CB8AC3E}">
        <p14:creationId xmlns:p14="http://schemas.microsoft.com/office/powerpoint/2010/main" val="2719411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a:t>Task 3 – Question 3</a:t>
            </a:r>
            <a:endParaRPr lang="en-US" dirty="0"/>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a:t>a. K-means:</a:t>
            </a:r>
            <a:endParaRPr lang="en-US" sz="1400" dirty="0"/>
          </a:p>
        </p:txBody>
      </p:sp>
      <p:pic>
        <p:nvPicPr>
          <p:cNvPr id="4" name="Picture 3">
            <a:extLst>
              <a:ext uri="{FF2B5EF4-FFF2-40B4-BE49-F238E27FC236}">
                <a16:creationId xmlns:a16="http://schemas.microsoft.com/office/drawing/2014/main" id="{69550A73-C27A-9243-942E-06242E2CF881}"/>
              </a:ext>
            </a:extLst>
          </p:cNvPr>
          <p:cNvPicPr>
            <a:picLocks noChangeAspect="1"/>
          </p:cNvPicPr>
          <p:nvPr/>
        </p:nvPicPr>
        <p:blipFill>
          <a:blip r:embed="rId2"/>
          <a:stretch>
            <a:fillRect/>
          </a:stretch>
        </p:blipFill>
        <p:spPr>
          <a:xfrm>
            <a:off x="304799" y="2590800"/>
            <a:ext cx="5461001" cy="3373994"/>
          </a:xfrm>
          <a:prstGeom prst="rect">
            <a:avLst/>
          </a:prstGeom>
        </p:spPr>
      </p:pic>
      <p:pic>
        <p:nvPicPr>
          <p:cNvPr id="5" name="Picture 4">
            <a:extLst>
              <a:ext uri="{FF2B5EF4-FFF2-40B4-BE49-F238E27FC236}">
                <a16:creationId xmlns:a16="http://schemas.microsoft.com/office/drawing/2014/main" id="{688EF27A-6402-DE45-A7F6-F0C7C77CEE38}"/>
              </a:ext>
            </a:extLst>
          </p:cNvPr>
          <p:cNvPicPr>
            <a:picLocks noChangeAspect="1"/>
          </p:cNvPicPr>
          <p:nvPr/>
        </p:nvPicPr>
        <p:blipFill>
          <a:blip r:embed="rId3"/>
          <a:stretch>
            <a:fillRect/>
          </a:stretch>
        </p:blipFill>
        <p:spPr>
          <a:xfrm>
            <a:off x="6413303" y="2590800"/>
            <a:ext cx="5408826" cy="3373994"/>
          </a:xfrm>
          <a:prstGeom prst="rect">
            <a:avLst/>
          </a:prstGeom>
        </p:spPr>
      </p:pic>
    </p:spTree>
    <p:extLst>
      <p:ext uri="{BB962C8B-B14F-4D97-AF65-F5344CB8AC3E}">
        <p14:creationId xmlns:p14="http://schemas.microsoft.com/office/powerpoint/2010/main" val="16650554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648929" y="629266"/>
            <a:ext cx="3651467" cy="1676603"/>
          </a:xfrm>
        </p:spPr>
        <p:txBody>
          <a:bodyPr>
            <a:normAutofit/>
          </a:bodyPr>
          <a:lstStyle/>
          <a:p>
            <a:r>
              <a:rPr lang="en-US" sz="370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648931" y="2438400"/>
            <a:ext cx="3651466" cy="3785419"/>
          </a:xfrm>
        </p:spPr>
        <p:txBody>
          <a:bodyPr>
            <a:normAutofit/>
          </a:bodyPr>
          <a:lstStyle/>
          <a:p>
            <a:r>
              <a:rPr lang="en-US" sz="1800"/>
              <a:t>b. Gaussian mixture model:</a:t>
            </a:r>
          </a:p>
        </p:txBody>
      </p:sp>
      <p:pic>
        <p:nvPicPr>
          <p:cNvPr id="5" name="Picture 4">
            <a:extLst>
              <a:ext uri="{FF2B5EF4-FFF2-40B4-BE49-F238E27FC236}">
                <a16:creationId xmlns:a16="http://schemas.microsoft.com/office/drawing/2014/main" id="{AC048D2B-CEAB-0244-AF2A-31B3FF59A3D5}"/>
              </a:ext>
            </a:extLst>
          </p:cNvPr>
          <p:cNvPicPr>
            <a:picLocks noChangeAspect="1"/>
          </p:cNvPicPr>
          <p:nvPr/>
        </p:nvPicPr>
        <p:blipFill>
          <a:blip r:embed="rId2"/>
          <a:stretch>
            <a:fillRect/>
          </a:stretch>
        </p:blipFill>
        <p:spPr>
          <a:xfrm>
            <a:off x="4532668" y="0"/>
            <a:ext cx="7202131" cy="6802012"/>
          </a:xfrm>
          <a:prstGeom prst="rect">
            <a:avLst/>
          </a:prstGeom>
        </p:spPr>
      </p:pic>
    </p:spTree>
    <p:extLst>
      <p:ext uri="{BB962C8B-B14F-4D97-AF65-F5344CB8AC3E}">
        <p14:creationId xmlns:p14="http://schemas.microsoft.com/office/powerpoint/2010/main" val="906575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4AE09-0795-4ADD-AD9A-B34B3AE4F422}"/>
              </a:ext>
            </a:extLst>
          </p:cNvPr>
          <p:cNvSpPr>
            <a:spLocks noGrp="1"/>
          </p:cNvSpPr>
          <p:nvPr>
            <p:ph type="title"/>
          </p:nvPr>
        </p:nvSpPr>
        <p:spPr>
          <a:xfrm>
            <a:off x="838200" y="65130"/>
            <a:ext cx="10515600" cy="1325563"/>
          </a:xfrm>
        </p:spPr>
        <p:txBody>
          <a:bodyPr/>
          <a:lstStyle/>
          <a:p>
            <a:r>
              <a:rPr lang="en-US" dirty="0"/>
              <a:t>Task 1 - Question 0</a:t>
            </a:r>
          </a:p>
        </p:txBody>
      </p:sp>
      <p:sp>
        <p:nvSpPr>
          <p:cNvPr id="3" name="Content Placeholder 2">
            <a:extLst>
              <a:ext uri="{FF2B5EF4-FFF2-40B4-BE49-F238E27FC236}">
                <a16:creationId xmlns:a16="http://schemas.microsoft.com/office/drawing/2014/main" id="{6CAB5503-4181-4B53-893E-FCCEE467D992}"/>
              </a:ext>
            </a:extLst>
          </p:cNvPr>
          <p:cNvSpPr>
            <a:spLocks noGrp="1"/>
          </p:cNvSpPr>
          <p:nvPr>
            <p:ph idx="1"/>
          </p:nvPr>
        </p:nvSpPr>
        <p:spPr>
          <a:xfrm>
            <a:off x="838200" y="1522587"/>
            <a:ext cx="955089" cy="554223"/>
          </a:xfrm>
        </p:spPr>
        <p:txBody>
          <a:bodyPr>
            <a:normAutofit/>
          </a:bodyPr>
          <a:lstStyle/>
          <a:p>
            <a:pPr marL="0" indent="0">
              <a:buNone/>
            </a:pPr>
            <a:endParaRPr lang="en-US" sz="2000" dirty="0"/>
          </a:p>
          <a:p>
            <a:pPr marL="0" indent="0">
              <a:buNone/>
            </a:pPr>
            <a:endParaRPr lang="en-US" dirty="0"/>
          </a:p>
        </p:txBody>
      </p:sp>
      <p:sp>
        <p:nvSpPr>
          <p:cNvPr id="6" name="TextBox 5">
            <a:extLst>
              <a:ext uri="{FF2B5EF4-FFF2-40B4-BE49-F238E27FC236}">
                <a16:creationId xmlns:a16="http://schemas.microsoft.com/office/drawing/2014/main" id="{DCF2C8F6-6611-4E40-8611-99C12BBAD1CA}"/>
              </a:ext>
            </a:extLst>
          </p:cNvPr>
          <p:cNvSpPr txBox="1"/>
          <p:nvPr/>
        </p:nvSpPr>
        <p:spPr>
          <a:xfrm>
            <a:off x="1199114" y="1353639"/>
            <a:ext cx="10221361" cy="2893100"/>
          </a:xfrm>
          <a:prstGeom prst="rect">
            <a:avLst/>
          </a:prstGeom>
          <a:noFill/>
        </p:spPr>
        <p:txBody>
          <a:bodyPr wrap="square" rtlCol="0">
            <a:spAutoFit/>
          </a:bodyPr>
          <a:lstStyle/>
          <a:p>
            <a:pPr marL="342900" indent="-342900">
              <a:buAutoNum type="arabicPeriod"/>
            </a:pPr>
            <a:r>
              <a:rPr lang="en-US" sz="2600" dirty="0"/>
              <a:t>Why do biologists need multiple samples to identify microbes with significantly altered abundance?</a:t>
            </a:r>
          </a:p>
          <a:p>
            <a:endParaRPr lang="en-US" sz="2600" dirty="0"/>
          </a:p>
          <a:p>
            <a:r>
              <a:rPr lang="en-US" sz="2600" dirty="0">
                <a:solidFill>
                  <a:srgbClr val="002060"/>
                </a:solidFill>
              </a:rPr>
              <a:t>Biologists need multiple samples to be sure that the data is statistically significant. Hypothesis needs to be backed by data. This helps them to conclude, with a greater confidence, which microbes are present in more numbers than usual.</a:t>
            </a:r>
          </a:p>
        </p:txBody>
      </p:sp>
      <p:sp>
        <p:nvSpPr>
          <p:cNvPr id="8" name="TextBox 7">
            <a:extLst>
              <a:ext uri="{FF2B5EF4-FFF2-40B4-BE49-F238E27FC236}">
                <a16:creationId xmlns:a16="http://schemas.microsoft.com/office/drawing/2014/main" id="{321C7E99-81D1-4D75-94C1-B8E7C53B3A4C}"/>
              </a:ext>
            </a:extLst>
          </p:cNvPr>
          <p:cNvSpPr txBox="1"/>
          <p:nvPr/>
        </p:nvSpPr>
        <p:spPr>
          <a:xfrm>
            <a:off x="1199114" y="5011238"/>
            <a:ext cx="9793771" cy="892257"/>
          </a:xfrm>
          <a:prstGeom prst="rect">
            <a:avLst/>
          </a:prstGeom>
          <a:noFill/>
        </p:spPr>
        <p:txBody>
          <a:bodyPr wrap="none" rtlCol="0">
            <a:noAutofit/>
          </a:bodyPr>
          <a:lstStyle/>
          <a:p>
            <a:r>
              <a:rPr lang="en-US" sz="2600" dirty="0"/>
              <a:t>2. Number of samples analyzed (in context of HE0): </a:t>
            </a:r>
            <a:r>
              <a:rPr lang="en-US" sz="2600" dirty="0">
                <a:solidFill>
                  <a:srgbClr val="002060"/>
                </a:solidFill>
              </a:rPr>
              <a:t>764 samples</a:t>
            </a:r>
          </a:p>
          <a:p>
            <a:r>
              <a:rPr lang="en-US" sz="2600" dirty="0"/>
              <a:t>3. Number of microbes identified: </a:t>
            </a:r>
            <a:r>
              <a:rPr lang="en-US" sz="2600" dirty="0">
                <a:solidFill>
                  <a:srgbClr val="002060"/>
                </a:solidFill>
              </a:rPr>
              <a:t>149</a:t>
            </a:r>
          </a:p>
        </p:txBody>
      </p:sp>
    </p:spTree>
    <p:extLst>
      <p:ext uri="{BB962C8B-B14F-4D97-AF65-F5344CB8AC3E}">
        <p14:creationId xmlns:p14="http://schemas.microsoft.com/office/powerpoint/2010/main" val="3087580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711200" y="1690688"/>
            <a:ext cx="10515600" cy="4351338"/>
          </a:xfrm>
        </p:spPr>
        <p:txBody>
          <a:bodyPr>
            <a:normAutofit/>
          </a:bodyPr>
          <a:lstStyle/>
          <a:p>
            <a:r>
              <a:rPr lang="en-US" sz="1400" dirty="0"/>
              <a:t>c. single linkage hierarchical: </a:t>
            </a:r>
            <a:r>
              <a:rPr lang="en-US" sz="1400" b="1" dirty="0"/>
              <a:t>Note the point in </a:t>
            </a:r>
            <a:r>
              <a:rPr lang="en-US" sz="1400" b="1" dirty="0">
                <a:highlight>
                  <a:srgbClr val="FFFF00"/>
                </a:highlight>
              </a:rPr>
              <a:t>Yellow</a:t>
            </a:r>
          </a:p>
        </p:txBody>
      </p:sp>
      <p:pic>
        <p:nvPicPr>
          <p:cNvPr id="4" name="Picture 3">
            <a:extLst>
              <a:ext uri="{FF2B5EF4-FFF2-40B4-BE49-F238E27FC236}">
                <a16:creationId xmlns:a16="http://schemas.microsoft.com/office/drawing/2014/main" id="{3AEA39E6-69F1-E748-BC72-C462CC7C46CF}"/>
              </a:ext>
            </a:extLst>
          </p:cNvPr>
          <p:cNvPicPr>
            <a:picLocks noChangeAspect="1"/>
          </p:cNvPicPr>
          <p:nvPr/>
        </p:nvPicPr>
        <p:blipFill>
          <a:blip r:embed="rId2"/>
          <a:stretch>
            <a:fillRect/>
          </a:stretch>
        </p:blipFill>
        <p:spPr>
          <a:xfrm>
            <a:off x="0" y="2305844"/>
            <a:ext cx="6521286" cy="4029075"/>
          </a:xfrm>
          <a:prstGeom prst="rect">
            <a:avLst/>
          </a:prstGeom>
        </p:spPr>
      </p:pic>
      <p:pic>
        <p:nvPicPr>
          <p:cNvPr id="5" name="Picture 4">
            <a:extLst>
              <a:ext uri="{FF2B5EF4-FFF2-40B4-BE49-F238E27FC236}">
                <a16:creationId xmlns:a16="http://schemas.microsoft.com/office/drawing/2014/main" id="{AC57B7B3-C4CD-B149-8975-348E2F82779F}"/>
              </a:ext>
            </a:extLst>
          </p:cNvPr>
          <p:cNvPicPr>
            <a:picLocks noChangeAspect="1"/>
          </p:cNvPicPr>
          <p:nvPr/>
        </p:nvPicPr>
        <p:blipFill>
          <a:blip r:embed="rId3"/>
          <a:stretch>
            <a:fillRect/>
          </a:stretch>
        </p:blipFill>
        <p:spPr>
          <a:xfrm>
            <a:off x="6388100" y="2510161"/>
            <a:ext cx="5803900" cy="3620439"/>
          </a:xfrm>
          <a:prstGeom prst="rect">
            <a:avLst/>
          </a:prstGeom>
        </p:spPr>
      </p:pic>
    </p:spTree>
    <p:extLst>
      <p:ext uri="{BB962C8B-B14F-4D97-AF65-F5344CB8AC3E}">
        <p14:creationId xmlns:p14="http://schemas.microsoft.com/office/powerpoint/2010/main" val="3725328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c. complete linkage hierarchical:</a:t>
            </a:r>
          </a:p>
        </p:txBody>
      </p:sp>
      <p:pic>
        <p:nvPicPr>
          <p:cNvPr id="4" name="Picture 3">
            <a:extLst>
              <a:ext uri="{FF2B5EF4-FFF2-40B4-BE49-F238E27FC236}">
                <a16:creationId xmlns:a16="http://schemas.microsoft.com/office/drawing/2014/main" id="{3BA096D0-8D4E-E54A-978E-3D8C8814C958}"/>
              </a:ext>
            </a:extLst>
          </p:cNvPr>
          <p:cNvPicPr>
            <a:picLocks noChangeAspect="1"/>
          </p:cNvPicPr>
          <p:nvPr/>
        </p:nvPicPr>
        <p:blipFill>
          <a:blip r:embed="rId2"/>
          <a:stretch>
            <a:fillRect/>
          </a:stretch>
        </p:blipFill>
        <p:spPr>
          <a:xfrm>
            <a:off x="0" y="2349500"/>
            <a:ext cx="5981700" cy="3695700"/>
          </a:xfrm>
          <a:prstGeom prst="rect">
            <a:avLst/>
          </a:prstGeom>
        </p:spPr>
      </p:pic>
      <p:pic>
        <p:nvPicPr>
          <p:cNvPr id="5" name="Picture 4">
            <a:extLst>
              <a:ext uri="{FF2B5EF4-FFF2-40B4-BE49-F238E27FC236}">
                <a16:creationId xmlns:a16="http://schemas.microsoft.com/office/drawing/2014/main" id="{E5CD8D1A-A58F-4149-BB04-2F177D566017}"/>
              </a:ext>
            </a:extLst>
          </p:cNvPr>
          <p:cNvPicPr>
            <a:picLocks noChangeAspect="1"/>
          </p:cNvPicPr>
          <p:nvPr/>
        </p:nvPicPr>
        <p:blipFill>
          <a:blip r:embed="rId3"/>
          <a:stretch>
            <a:fillRect/>
          </a:stretch>
        </p:blipFill>
        <p:spPr>
          <a:xfrm>
            <a:off x="6096000" y="2349500"/>
            <a:ext cx="5715000" cy="3564984"/>
          </a:xfrm>
          <a:prstGeom prst="rect">
            <a:avLst/>
          </a:prstGeom>
        </p:spPr>
      </p:pic>
    </p:spTree>
    <p:extLst>
      <p:ext uri="{BB962C8B-B14F-4D97-AF65-F5344CB8AC3E}">
        <p14:creationId xmlns:p14="http://schemas.microsoft.com/office/powerpoint/2010/main" val="1961809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d. Discussion on single vs. complete linkage hierarchical methods:</a:t>
            </a:r>
            <a:br>
              <a:rPr lang="en-US" sz="1400" dirty="0"/>
            </a:br>
            <a:br>
              <a:rPr lang="en-US" sz="1400" dirty="0"/>
            </a:br>
            <a:r>
              <a:rPr lang="en-US" sz="1400" dirty="0"/>
              <a:t>	1. only one point in in bright color cluster in singly linked HE0 data </a:t>
            </a:r>
          </a:p>
          <a:p>
            <a:pPr marL="0" indent="0">
              <a:buNone/>
            </a:pPr>
            <a:r>
              <a:rPr lang="en-US" sz="1400" dirty="0"/>
              <a:t>	2. We see that complete linkage works best for HE0 data but single linkage failed utterly due to it's implementation. It is well known that these algorithms are greedy and are not guaranteed to converge to the global optima. </a:t>
            </a:r>
          </a:p>
          <a:p>
            <a:pPr marL="0" indent="0">
              <a:buNone/>
            </a:pPr>
            <a:r>
              <a:rPr lang="en-US" sz="1400" dirty="0"/>
              <a:t>	3. Compared to single link, complete link and average link performed similarly in HE1 data.</a:t>
            </a: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e. Interpretation and comparison of the different methods: </a:t>
            </a:r>
          </a:p>
          <a:p>
            <a:pPr marL="342900" indent="-342900">
              <a:buFont typeface="+mj-lt"/>
              <a:buAutoNum type="arabicPeriod"/>
            </a:pPr>
            <a:r>
              <a:rPr lang="en-US" sz="1400" dirty="0"/>
              <a:t>Overall K-means and GMM performed better than Hierarchical clustering which is riddled with issues. </a:t>
            </a:r>
          </a:p>
          <a:p>
            <a:pPr marL="342900" indent="-342900">
              <a:buFont typeface="+mj-lt"/>
              <a:buAutoNum type="arabicPeriod"/>
            </a:pPr>
            <a:r>
              <a:rPr lang="en-US" sz="1400" dirty="0"/>
              <a:t>GMM is good but it is somewhat mathematically intensive. But it is on par with K-means</a:t>
            </a:r>
          </a:p>
          <a:p>
            <a:pPr marL="342900" indent="-342900">
              <a:buFont typeface="+mj-lt"/>
              <a:buAutoNum type="arabicPeriod"/>
            </a:pPr>
            <a:r>
              <a:rPr lang="en-US" sz="1400" dirty="0"/>
              <a:t>If we had to choose one, then K-means is much easier to compute.</a:t>
            </a:r>
          </a:p>
        </p:txBody>
      </p:sp>
    </p:spTree>
    <p:extLst>
      <p:ext uri="{BB962C8B-B14F-4D97-AF65-F5344CB8AC3E}">
        <p14:creationId xmlns:p14="http://schemas.microsoft.com/office/powerpoint/2010/main" val="2499922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f. In context, what do the clusters you have found represent? What are some factors which could account for this type of clustering pattern?</a:t>
            </a:r>
            <a:br>
              <a:rPr lang="en-US" sz="1400" dirty="0"/>
            </a:br>
            <a:br>
              <a:rPr lang="en-US" sz="1400" dirty="0"/>
            </a:br>
            <a:r>
              <a:rPr lang="en-US" sz="1400" dirty="0"/>
              <a:t>	In the current context, the clusters represent closeness based on a linear combination of relative abundance of microbiome We can call these subpopulations of the respective HE dataset Different PCAs cover certain linear combination of microbiome along which the variance of the data is maximum. </a:t>
            </a:r>
          </a:p>
          <a:p>
            <a:pPr marL="0" indent="0">
              <a:buNone/>
            </a:pPr>
            <a:r>
              <a:rPr lang="en-US" sz="1400" dirty="0"/>
              <a:t> 	One possibility is the dependence on the way in which these samples are collected (we checked, it doesn't depend on that). Other possibility is some other condition (say condition X) that follows with liver cirrhosis in a particular number of samples (like HE).</a:t>
            </a:r>
          </a:p>
          <a:p>
            <a:pPr marL="0" indent="0">
              <a:buNone/>
            </a:pPr>
            <a:br>
              <a:rPr lang="en-US" sz="1400" dirty="0"/>
            </a:br>
            <a:br>
              <a:rPr lang="en-US" sz="1400" dirty="0"/>
            </a:br>
            <a:endParaRPr lang="en-US" sz="1400" dirty="0"/>
          </a:p>
          <a:p>
            <a:r>
              <a:rPr lang="en-US" sz="1400" dirty="0"/>
              <a:t>g. Based on your process for deciding the number of clusters to partition the data into, what situations or factors might result in your decision being inaccurate?</a:t>
            </a:r>
          </a:p>
          <a:p>
            <a:pPr marL="0" indent="0">
              <a:buNone/>
            </a:pPr>
            <a:r>
              <a:rPr lang="en-US" sz="1400" dirty="0"/>
              <a:t>	 Most of the current clustering happened to aid visual interpretation of the data. We only chose PCAs which cover 30% of the overall variance. In the case of HE1 data, most of the variance seems to be explained well. But in n-dimensions (n&gt;2) we may potentially see different clustering action.	</a:t>
            </a:r>
          </a:p>
          <a:p>
            <a:pPr marL="0" indent="0">
              <a:buNone/>
            </a:pPr>
            <a:r>
              <a:rPr lang="en-US" sz="1400" dirty="0"/>
              <a:t>if the clusters are being formed due to some external factor after the samples are being taken (for instance change in some microbe abundance when the sample comes in contact with atmosphere), the clusters may tend to be inaccurate. 3D visualization may show more info about data.</a:t>
            </a:r>
          </a:p>
        </p:txBody>
      </p:sp>
    </p:spTree>
    <p:extLst>
      <p:ext uri="{BB962C8B-B14F-4D97-AF65-F5344CB8AC3E}">
        <p14:creationId xmlns:p14="http://schemas.microsoft.com/office/powerpoint/2010/main" val="31740497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204570"/>
            <a:ext cx="10515600" cy="1325563"/>
          </a:xfrm>
        </p:spPr>
        <p:txBody>
          <a:bodyPr/>
          <a:lstStyle/>
          <a:p>
            <a:r>
              <a:rPr lang="en-US" dirty="0"/>
              <a:t>Task 4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900548"/>
            <a:ext cx="10515600" cy="4351338"/>
          </a:xfrm>
        </p:spPr>
        <p:txBody>
          <a:bodyPr>
            <a:normAutofit/>
          </a:bodyPr>
          <a:lstStyle/>
          <a:p>
            <a:r>
              <a:rPr lang="en-US" sz="1400" dirty="0"/>
              <a:t>a. Determining which HE1 subpopulations had a significantly different microbiome than the HE0 samples. Explain your decision process and provide evidence supporting your conclusions. </a:t>
            </a:r>
          </a:p>
          <a:p>
            <a:endParaRPr lang="en-US" sz="1400" dirty="0"/>
          </a:p>
          <a:p>
            <a:pPr marL="0" indent="0">
              <a:buNone/>
            </a:pPr>
            <a:r>
              <a:rPr lang="en-US" sz="1400" dirty="0"/>
              <a:t>Analysis procedure: </a:t>
            </a:r>
          </a:p>
          <a:p>
            <a:pPr marL="342900" indent="-342900">
              <a:buFont typeface="+mj-lt"/>
              <a:buAutoNum type="arabicPeriod"/>
            </a:pPr>
            <a:r>
              <a:rPr lang="en-US" sz="1400" dirty="0"/>
              <a:t>Initially we would like to see the various clusters that we plotted before and identify the PCAs which helped plot the figures. </a:t>
            </a:r>
          </a:p>
          <a:p>
            <a:pPr marL="342900" indent="-342900">
              <a:buFont typeface="+mj-lt"/>
              <a:buAutoNum type="arabicPeriod"/>
            </a:pPr>
            <a:r>
              <a:rPr lang="en-US" sz="1400" dirty="0"/>
              <a:t>Then we will compare the makeup of clusters centers (in PCA vectors coordinates). </a:t>
            </a:r>
          </a:p>
          <a:p>
            <a:pPr marL="342900" indent="-342900">
              <a:buFont typeface="+mj-lt"/>
              <a:buAutoNum type="arabicPeriod"/>
            </a:pPr>
            <a:r>
              <a:rPr lang="en-US" sz="1400" dirty="0"/>
              <a:t>To compare the difference we need to convert them back to same coordinates (dim = 149x1) This transformation occurs via addition of mean of original data (dim = 149x1) </a:t>
            </a:r>
          </a:p>
          <a:p>
            <a:pPr marL="342900" indent="-342900">
              <a:buFont typeface="+mj-lt"/>
              <a:buAutoNum type="arabicPeriod"/>
            </a:pPr>
            <a:r>
              <a:rPr lang="en-US" sz="1400" dirty="0"/>
              <a:t>Plot all the cluster centers on the same plot and observe the relations between different line scatter plots(colored)</a:t>
            </a:r>
          </a:p>
        </p:txBody>
      </p:sp>
      <p:sp>
        <p:nvSpPr>
          <p:cNvPr id="5" name="TextBox 4">
            <a:extLst>
              <a:ext uri="{FF2B5EF4-FFF2-40B4-BE49-F238E27FC236}">
                <a16:creationId xmlns:a16="http://schemas.microsoft.com/office/drawing/2014/main" id="{10DCF8AA-0945-5448-A48F-94F876C4937A}"/>
              </a:ext>
            </a:extLst>
          </p:cNvPr>
          <p:cNvSpPr txBox="1"/>
          <p:nvPr/>
        </p:nvSpPr>
        <p:spPr>
          <a:xfrm flipH="1">
            <a:off x="6937373" y="182562"/>
            <a:ext cx="3997326" cy="646331"/>
          </a:xfrm>
          <a:prstGeom prst="rect">
            <a:avLst/>
          </a:prstGeom>
          <a:noFill/>
        </p:spPr>
        <p:txBody>
          <a:bodyPr wrap="square" rtlCol="0">
            <a:spAutoFit/>
          </a:bodyPr>
          <a:lstStyle/>
          <a:p>
            <a:r>
              <a:rPr lang="en-US" b="1" dirty="0">
                <a:solidFill>
                  <a:srgbClr val="FF0000"/>
                </a:solidFill>
              </a:rPr>
              <a:t>Please view the submitted </a:t>
            </a:r>
            <a:r>
              <a:rPr lang="en-US" b="1" dirty="0" err="1">
                <a:solidFill>
                  <a:srgbClr val="FF0000"/>
                </a:solidFill>
              </a:rPr>
              <a:t>ipynb</a:t>
            </a:r>
            <a:r>
              <a:rPr lang="en-US" b="1" dirty="0">
                <a:solidFill>
                  <a:srgbClr val="FF0000"/>
                </a:solidFill>
              </a:rPr>
              <a:t> notebook for more details</a:t>
            </a:r>
          </a:p>
        </p:txBody>
      </p:sp>
      <p:pic>
        <p:nvPicPr>
          <p:cNvPr id="6" name="Picture 5">
            <a:extLst>
              <a:ext uri="{FF2B5EF4-FFF2-40B4-BE49-F238E27FC236}">
                <a16:creationId xmlns:a16="http://schemas.microsoft.com/office/drawing/2014/main" id="{4A11DCE1-55F7-9844-909F-13BA1A3AE24E}"/>
              </a:ext>
            </a:extLst>
          </p:cNvPr>
          <p:cNvPicPr>
            <a:picLocks noChangeAspect="1"/>
          </p:cNvPicPr>
          <p:nvPr/>
        </p:nvPicPr>
        <p:blipFill>
          <a:blip r:embed="rId2"/>
          <a:stretch>
            <a:fillRect/>
          </a:stretch>
        </p:blipFill>
        <p:spPr>
          <a:xfrm>
            <a:off x="2749550" y="3556000"/>
            <a:ext cx="7531100" cy="3302000"/>
          </a:xfrm>
          <a:prstGeom prst="rect">
            <a:avLst/>
          </a:prstGeom>
        </p:spPr>
      </p:pic>
    </p:spTree>
    <p:extLst>
      <p:ext uri="{BB962C8B-B14F-4D97-AF65-F5344CB8AC3E}">
        <p14:creationId xmlns:p14="http://schemas.microsoft.com/office/powerpoint/2010/main" val="1655702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4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b. Determining the HE0subpopulation most similar to each HE1 subpopulation with a significantly different microbiome. Explain the decision process and provide evidence to support your conclusions. </a:t>
            </a:r>
          </a:p>
          <a:p>
            <a:endParaRPr lang="en-US" sz="1400" dirty="0"/>
          </a:p>
          <a:p>
            <a:pPr marL="0" indent="0">
              <a:buNone/>
            </a:pPr>
            <a:r>
              <a:rPr lang="en-US" sz="1400" dirty="0"/>
              <a:t> Data is first transformed into the original coordinates. In this section, we extend our analysis from previous part. We calculate </a:t>
            </a:r>
            <a:r>
              <a:rPr lang="en-US" sz="1400" dirty="0" err="1"/>
              <a:t>euclidean</a:t>
            </a:r>
            <a:r>
              <a:rPr lang="en-US" sz="1400" dirty="0"/>
              <a:t> distances b/w different cluster centers and then make a decision based on the numerical results. Closer clusters are assumed to be related better. Detailed Results are shown in the </a:t>
            </a:r>
            <a:r>
              <a:rPr lang="en-US" sz="1400" dirty="0" err="1"/>
              <a:t>iPYNB</a:t>
            </a:r>
            <a:r>
              <a:rPr lang="en-US" sz="1400" dirty="0"/>
              <a:t> notebook. </a:t>
            </a:r>
          </a:p>
        </p:txBody>
      </p:sp>
      <p:sp>
        <p:nvSpPr>
          <p:cNvPr id="4" name="TextBox 3">
            <a:extLst>
              <a:ext uri="{FF2B5EF4-FFF2-40B4-BE49-F238E27FC236}">
                <a16:creationId xmlns:a16="http://schemas.microsoft.com/office/drawing/2014/main" id="{F114937A-DCEC-6A4D-B22B-47EA8DC0E9A0}"/>
              </a:ext>
            </a:extLst>
          </p:cNvPr>
          <p:cNvSpPr txBox="1"/>
          <p:nvPr/>
        </p:nvSpPr>
        <p:spPr>
          <a:xfrm flipH="1">
            <a:off x="8029573" y="788660"/>
            <a:ext cx="3997326" cy="646331"/>
          </a:xfrm>
          <a:prstGeom prst="rect">
            <a:avLst/>
          </a:prstGeom>
          <a:noFill/>
        </p:spPr>
        <p:txBody>
          <a:bodyPr wrap="square" rtlCol="0">
            <a:spAutoFit/>
          </a:bodyPr>
          <a:lstStyle/>
          <a:p>
            <a:r>
              <a:rPr lang="en-US" b="1" dirty="0">
                <a:solidFill>
                  <a:srgbClr val="FF0000"/>
                </a:solidFill>
              </a:rPr>
              <a:t>Please view the submitted </a:t>
            </a:r>
            <a:r>
              <a:rPr lang="en-US" b="1" dirty="0" err="1">
                <a:solidFill>
                  <a:srgbClr val="FF0000"/>
                </a:solidFill>
              </a:rPr>
              <a:t>ipynb</a:t>
            </a:r>
            <a:r>
              <a:rPr lang="en-US" b="1" dirty="0">
                <a:solidFill>
                  <a:srgbClr val="FF0000"/>
                </a:solidFill>
              </a:rPr>
              <a:t> notebook for more details</a:t>
            </a:r>
          </a:p>
        </p:txBody>
      </p:sp>
      <p:sp>
        <p:nvSpPr>
          <p:cNvPr id="5" name="Rectangle 4">
            <a:extLst>
              <a:ext uri="{FF2B5EF4-FFF2-40B4-BE49-F238E27FC236}">
                <a16:creationId xmlns:a16="http://schemas.microsoft.com/office/drawing/2014/main" id="{C4F06F4E-17EE-1C4B-A1B0-752359E0E9E4}"/>
              </a:ext>
            </a:extLst>
          </p:cNvPr>
          <p:cNvSpPr/>
          <p:nvPr/>
        </p:nvSpPr>
        <p:spPr>
          <a:xfrm>
            <a:off x="1030471" y="4001294"/>
            <a:ext cx="2664255" cy="369332"/>
          </a:xfrm>
          <a:prstGeom prst="rect">
            <a:avLst/>
          </a:prstGeom>
        </p:spPr>
        <p:txBody>
          <a:bodyPr wrap="none">
            <a:spAutoFit/>
          </a:bodyPr>
          <a:lstStyle/>
          <a:p>
            <a:r>
              <a:rPr lang="en-US" dirty="0"/>
              <a:t>1. cluster number in HE1 0</a:t>
            </a:r>
          </a:p>
        </p:txBody>
      </p:sp>
      <p:sp>
        <p:nvSpPr>
          <p:cNvPr id="6" name="Rectangle 5">
            <a:extLst>
              <a:ext uri="{FF2B5EF4-FFF2-40B4-BE49-F238E27FC236}">
                <a16:creationId xmlns:a16="http://schemas.microsoft.com/office/drawing/2014/main" id="{88522BE8-D9EC-AF4C-935A-258825B1D381}"/>
              </a:ext>
            </a:extLst>
          </p:cNvPr>
          <p:cNvSpPr/>
          <p:nvPr/>
        </p:nvSpPr>
        <p:spPr>
          <a:xfrm>
            <a:off x="419100" y="4304298"/>
            <a:ext cx="6096000" cy="646331"/>
          </a:xfrm>
          <a:prstGeom prst="rect">
            <a:avLst/>
          </a:prstGeom>
        </p:spPr>
        <p:txBody>
          <a:bodyPr>
            <a:spAutoFit/>
          </a:bodyPr>
          <a:lstStyle/>
          <a:p>
            <a:r>
              <a:rPr lang="en-US" dirty="0" err="1"/>
              <a:t>dist</a:t>
            </a:r>
            <a:r>
              <a:rPr lang="en-US" dirty="0"/>
              <a:t> with HE0 cluster center 0 = 0.0010711276715662749</a:t>
            </a:r>
          </a:p>
          <a:p>
            <a:r>
              <a:rPr lang="en-US" dirty="0"/>
              <a:t> </a:t>
            </a:r>
            <a:r>
              <a:rPr lang="en-US" dirty="0" err="1"/>
              <a:t>dist</a:t>
            </a:r>
            <a:r>
              <a:rPr lang="en-US" dirty="0"/>
              <a:t> with HE0 cluster center 1 = 0.007276161979768443</a:t>
            </a:r>
          </a:p>
        </p:txBody>
      </p:sp>
      <p:sp>
        <p:nvSpPr>
          <p:cNvPr id="7" name="Rectangle 6">
            <a:extLst>
              <a:ext uri="{FF2B5EF4-FFF2-40B4-BE49-F238E27FC236}">
                <a16:creationId xmlns:a16="http://schemas.microsoft.com/office/drawing/2014/main" id="{69DE7389-C6E7-7940-91FD-90D2ABF413A9}"/>
              </a:ext>
            </a:extLst>
          </p:cNvPr>
          <p:cNvSpPr/>
          <p:nvPr/>
        </p:nvSpPr>
        <p:spPr>
          <a:xfrm>
            <a:off x="6922385" y="3816628"/>
            <a:ext cx="3340723" cy="369332"/>
          </a:xfrm>
          <a:prstGeom prst="rect">
            <a:avLst/>
          </a:prstGeom>
        </p:spPr>
        <p:txBody>
          <a:bodyPr wrap="none">
            <a:spAutoFit/>
          </a:bodyPr>
          <a:lstStyle/>
          <a:p>
            <a:r>
              <a:rPr lang="en-US" dirty="0"/>
              <a:t>2. cluster number in HE1 1 </a:t>
            </a:r>
            <a:r>
              <a:rPr lang="en-US" dirty="0">
                <a:solidFill>
                  <a:schemeClr val="bg1">
                    <a:lumMod val="75000"/>
                  </a:schemeClr>
                </a:solidFill>
                <a:highlight>
                  <a:srgbClr val="0000FF"/>
                </a:highlight>
              </a:rPr>
              <a:t>(blue)</a:t>
            </a:r>
            <a:endParaRPr lang="en-US" dirty="0">
              <a:highlight>
                <a:srgbClr val="0000FF"/>
              </a:highlight>
            </a:endParaRPr>
          </a:p>
        </p:txBody>
      </p:sp>
      <p:sp>
        <p:nvSpPr>
          <p:cNvPr id="8" name="Rectangle 7">
            <a:extLst>
              <a:ext uri="{FF2B5EF4-FFF2-40B4-BE49-F238E27FC236}">
                <a16:creationId xmlns:a16="http://schemas.microsoft.com/office/drawing/2014/main" id="{C1700B6C-7545-2540-AE62-12CC9DCE964D}"/>
              </a:ext>
            </a:extLst>
          </p:cNvPr>
          <p:cNvSpPr/>
          <p:nvPr/>
        </p:nvSpPr>
        <p:spPr>
          <a:xfrm>
            <a:off x="6515100" y="4210358"/>
            <a:ext cx="6096000" cy="646331"/>
          </a:xfrm>
          <a:prstGeom prst="rect">
            <a:avLst/>
          </a:prstGeom>
        </p:spPr>
        <p:txBody>
          <a:bodyPr>
            <a:spAutoFit/>
          </a:bodyPr>
          <a:lstStyle/>
          <a:p>
            <a:r>
              <a:rPr lang="en-US" dirty="0" err="1"/>
              <a:t>dist</a:t>
            </a:r>
            <a:r>
              <a:rPr lang="en-US" dirty="0"/>
              <a:t> with HE0 cluster center 0 = 0.02091671973515307 </a:t>
            </a:r>
          </a:p>
          <a:p>
            <a:r>
              <a:rPr lang="en-US" dirty="0" err="1"/>
              <a:t>dist</a:t>
            </a:r>
            <a:r>
              <a:rPr lang="en-US" dirty="0"/>
              <a:t> with HE0 cluster center 1 = 0.02024359479798244</a:t>
            </a:r>
          </a:p>
        </p:txBody>
      </p:sp>
      <p:sp>
        <p:nvSpPr>
          <p:cNvPr id="9" name="Rectangle 8">
            <a:extLst>
              <a:ext uri="{FF2B5EF4-FFF2-40B4-BE49-F238E27FC236}">
                <a16:creationId xmlns:a16="http://schemas.microsoft.com/office/drawing/2014/main" id="{FE8EB8F5-7C3F-7B4D-B003-7A97BB2A57C5}"/>
              </a:ext>
            </a:extLst>
          </p:cNvPr>
          <p:cNvSpPr/>
          <p:nvPr/>
        </p:nvSpPr>
        <p:spPr>
          <a:xfrm>
            <a:off x="6922385" y="5123433"/>
            <a:ext cx="2664255" cy="369332"/>
          </a:xfrm>
          <a:prstGeom prst="rect">
            <a:avLst/>
          </a:prstGeom>
        </p:spPr>
        <p:txBody>
          <a:bodyPr wrap="none">
            <a:spAutoFit/>
          </a:bodyPr>
          <a:lstStyle/>
          <a:p>
            <a:r>
              <a:rPr lang="en-US" dirty="0"/>
              <a:t>3. cluster number in HE1 2</a:t>
            </a:r>
          </a:p>
        </p:txBody>
      </p:sp>
      <p:sp>
        <p:nvSpPr>
          <p:cNvPr id="10" name="Rectangle 9">
            <a:extLst>
              <a:ext uri="{FF2B5EF4-FFF2-40B4-BE49-F238E27FC236}">
                <a16:creationId xmlns:a16="http://schemas.microsoft.com/office/drawing/2014/main" id="{1628392A-A39D-7E43-B78E-B170A84F8C08}"/>
              </a:ext>
            </a:extLst>
          </p:cNvPr>
          <p:cNvSpPr/>
          <p:nvPr/>
        </p:nvSpPr>
        <p:spPr>
          <a:xfrm>
            <a:off x="5676900" y="5665569"/>
            <a:ext cx="6096000" cy="646331"/>
          </a:xfrm>
          <a:prstGeom prst="rect">
            <a:avLst/>
          </a:prstGeom>
        </p:spPr>
        <p:txBody>
          <a:bodyPr>
            <a:spAutoFit/>
          </a:bodyPr>
          <a:lstStyle/>
          <a:p>
            <a:r>
              <a:rPr lang="en-US" dirty="0" err="1"/>
              <a:t>dist</a:t>
            </a:r>
            <a:r>
              <a:rPr lang="en-US" dirty="0"/>
              <a:t> with HE0 cluster center 0 = 0.007446862643627164 </a:t>
            </a:r>
          </a:p>
          <a:p>
            <a:r>
              <a:rPr lang="en-US" dirty="0" err="1"/>
              <a:t>dist</a:t>
            </a:r>
            <a:r>
              <a:rPr lang="en-US" dirty="0"/>
              <a:t> with HE0 cluster center 1 = 0.0013944848684965705</a:t>
            </a:r>
          </a:p>
        </p:txBody>
      </p:sp>
      <p:sp>
        <p:nvSpPr>
          <p:cNvPr id="11" name="Rectangle 10">
            <a:extLst>
              <a:ext uri="{FF2B5EF4-FFF2-40B4-BE49-F238E27FC236}">
                <a16:creationId xmlns:a16="http://schemas.microsoft.com/office/drawing/2014/main" id="{F56032A5-AB05-C646-A8D0-D3722765C00F}"/>
              </a:ext>
            </a:extLst>
          </p:cNvPr>
          <p:cNvSpPr/>
          <p:nvPr/>
        </p:nvSpPr>
        <p:spPr>
          <a:xfrm>
            <a:off x="419100" y="5068967"/>
            <a:ext cx="4000500" cy="1754326"/>
          </a:xfrm>
          <a:prstGeom prst="rect">
            <a:avLst/>
          </a:prstGeom>
        </p:spPr>
        <p:txBody>
          <a:bodyPr wrap="square">
            <a:spAutoFit/>
          </a:bodyPr>
          <a:lstStyle/>
          <a:p>
            <a:r>
              <a:rPr lang="en-US" b="1" dirty="0"/>
              <a:t>Cluster Relations: </a:t>
            </a:r>
            <a:r>
              <a:rPr lang="en-US" dirty="0"/>
              <a:t>for colors refer to picture(</a:t>
            </a:r>
            <a:r>
              <a:rPr lang="en-US" dirty="0" err="1"/>
              <a:t>lastpage</a:t>
            </a:r>
            <a:r>
              <a:rPr lang="en-US" dirty="0"/>
              <a:t>)</a:t>
            </a:r>
          </a:p>
          <a:p>
            <a:r>
              <a:rPr lang="en-US" dirty="0">
                <a:solidFill>
                  <a:schemeClr val="bg1"/>
                </a:solidFill>
                <a:highlight>
                  <a:srgbClr val="000000"/>
                </a:highlight>
              </a:rPr>
              <a:t> black(HE0-1) </a:t>
            </a:r>
            <a:r>
              <a:rPr lang="en-US" dirty="0"/>
              <a:t>-&gt; </a:t>
            </a:r>
            <a:r>
              <a:rPr lang="en-US" dirty="0">
                <a:highlight>
                  <a:srgbClr val="FF0000"/>
                </a:highlight>
              </a:rPr>
              <a:t>red(HE1-2) </a:t>
            </a:r>
            <a:r>
              <a:rPr lang="en-US" dirty="0"/>
              <a:t>- close match </a:t>
            </a:r>
          </a:p>
          <a:p>
            <a:r>
              <a:rPr lang="en-US" dirty="0">
                <a:solidFill>
                  <a:schemeClr val="bg1">
                    <a:lumMod val="75000"/>
                  </a:schemeClr>
                </a:solidFill>
                <a:highlight>
                  <a:srgbClr val="800080"/>
                </a:highlight>
              </a:rPr>
              <a:t>Purple(HE0-0) </a:t>
            </a:r>
            <a:r>
              <a:rPr lang="en-US" dirty="0"/>
              <a:t>-&gt; </a:t>
            </a:r>
            <a:r>
              <a:rPr lang="en-US" dirty="0">
                <a:highlight>
                  <a:srgbClr val="008000"/>
                </a:highlight>
              </a:rPr>
              <a:t>green(HE1-0) </a:t>
            </a:r>
            <a:r>
              <a:rPr lang="en-US" dirty="0"/>
              <a:t>- close match</a:t>
            </a:r>
          </a:p>
          <a:p>
            <a:r>
              <a:rPr lang="en-US" dirty="0">
                <a:highlight>
                  <a:srgbClr val="000080"/>
                </a:highlight>
              </a:rPr>
              <a:t> </a:t>
            </a:r>
            <a:r>
              <a:rPr lang="en-US" dirty="0">
                <a:solidFill>
                  <a:schemeClr val="bg1">
                    <a:lumMod val="75000"/>
                  </a:schemeClr>
                </a:solidFill>
                <a:highlight>
                  <a:srgbClr val="000080"/>
                </a:highlight>
              </a:rPr>
              <a:t>blue (HE1)</a:t>
            </a:r>
            <a:r>
              <a:rPr lang="en-US" dirty="0"/>
              <a:t>- significantly different</a:t>
            </a:r>
          </a:p>
        </p:txBody>
      </p:sp>
      <p:sp>
        <p:nvSpPr>
          <p:cNvPr id="12" name="Rectangle 11">
            <a:extLst>
              <a:ext uri="{FF2B5EF4-FFF2-40B4-BE49-F238E27FC236}">
                <a16:creationId xmlns:a16="http://schemas.microsoft.com/office/drawing/2014/main" id="{2AE3F6AA-990F-7E4D-B0E0-4E7FCEECC30D}"/>
              </a:ext>
            </a:extLst>
          </p:cNvPr>
          <p:cNvSpPr/>
          <p:nvPr/>
        </p:nvSpPr>
        <p:spPr>
          <a:xfrm>
            <a:off x="337457" y="3657600"/>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889E590-FD23-D04A-8555-EFB668217084}"/>
              </a:ext>
            </a:extLst>
          </p:cNvPr>
          <p:cNvSpPr/>
          <p:nvPr/>
        </p:nvSpPr>
        <p:spPr>
          <a:xfrm>
            <a:off x="6210300" y="3650510"/>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AEAB4E-1C28-4349-B03C-5F5C5171EB4A}"/>
              </a:ext>
            </a:extLst>
          </p:cNvPr>
          <p:cNvSpPr/>
          <p:nvPr/>
        </p:nvSpPr>
        <p:spPr>
          <a:xfrm>
            <a:off x="5676900" y="5116747"/>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5623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61346"/>
            <a:ext cx="10515600" cy="1325563"/>
          </a:xfrm>
        </p:spPr>
        <p:txBody>
          <a:bodyPr/>
          <a:lstStyle/>
          <a:p>
            <a:r>
              <a:rPr lang="en-US" dirty="0"/>
              <a:t>Task 4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566057" y="866661"/>
            <a:ext cx="10787743" cy="4565877"/>
          </a:xfrm>
        </p:spPr>
        <p:txBody>
          <a:bodyPr>
            <a:normAutofit/>
          </a:bodyPr>
          <a:lstStyle/>
          <a:p>
            <a:r>
              <a:rPr lang="en-US" sz="1400" dirty="0"/>
              <a:t>c. Microbes with significantly altered abundance based on KS test</a:t>
            </a:r>
          </a:p>
          <a:p>
            <a:endParaRPr lang="en-US" sz="1400" dirty="0"/>
          </a:p>
          <a:p>
            <a:r>
              <a:rPr lang="en-US" sz="1400" dirty="0"/>
              <a:t>'Actinobacteria_Actinobacteria_Actinomycetales_Corynebacteriaceae', 'Actinobacteria_Actinobacteria_Actinomycetales_Nakamurellaceae', 'Actinobacteria_Actinobacteria_Actinomycetales_Propionibacteriaceae', 'Bacteroidetes_Bacteroidia_Bacteroidales_Bacteroidales_incertae_sedis', '</a:t>
            </a:r>
            <a:r>
              <a:rPr lang="en-US" sz="1400" dirty="0" err="1"/>
              <a:t>Bacteroidetes_Flavobacteriia_Flavobacteriales_Cryomorphaceae</a:t>
            </a:r>
            <a:r>
              <a:rPr lang="en-US" sz="1400" dirty="0"/>
              <a:t>', 'Bacteroidetes_Sphingobacteriia_Sphingobacteriales_Sphingobacteriaceae', '</a:t>
            </a:r>
            <a:r>
              <a:rPr lang="en-US" sz="1400" dirty="0" err="1"/>
              <a:t>Chrysiogenetes_Chrysiogenetes_Chrysiogenales_Chrysiogenaceae</a:t>
            </a:r>
            <a:r>
              <a:rPr lang="en-US" sz="1400" dirty="0"/>
              <a:t>', '</a:t>
            </a:r>
            <a:r>
              <a:rPr lang="en-US" sz="1400" dirty="0" err="1"/>
              <a:t>Firmicutes_Bacilli_Bacillales_Bacillales_Incertae</a:t>
            </a:r>
            <a:r>
              <a:rPr lang="en-US" sz="1400" dirty="0"/>
              <a:t> </a:t>
            </a:r>
            <a:r>
              <a:rPr lang="en-US" sz="1400" dirty="0" err="1"/>
              <a:t>Sedis</a:t>
            </a:r>
            <a:r>
              <a:rPr lang="en-US" sz="1400" dirty="0"/>
              <a:t> XI', '</a:t>
            </a:r>
            <a:r>
              <a:rPr lang="en-US" sz="1400" dirty="0" err="1"/>
              <a:t>Firmicutes_Bacilli_Lactobacillales_Lactobacillaceae</a:t>
            </a:r>
            <a:r>
              <a:rPr lang="en-US" sz="1400" dirty="0"/>
              <a:t>', '</a:t>
            </a:r>
            <a:r>
              <a:rPr lang="en-US" sz="1400" dirty="0" err="1"/>
              <a:t>Firmicutes_Clostridia_Clostridiales_Clostridiales_Incertae</a:t>
            </a:r>
            <a:r>
              <a:rPr lang="en-US" sz="1400" dirty="0"/>
              <a:t> </a:t>
            </a:r>
            <a:r>
              <a:rPr lang="en-US" sz="1400" dirty="0" err="1"/>
              <a:t>Sedis</a:t>
            </a:r>
            <a:r>
              <a:rPr lang="en-US" sz="1400" dirty="0"/>
              <a:t> XIII', '</a:t>
            </a:r>
            <a:r>
              <a:rPr lang="en-US" sz="1400" dirty="0" err="1"/>
              <a:t>Firmicutes_Clostridia_Halanaerobiales_Halanaerobiaceae</a:t>
            </a:r>
            <a:r>
              <a:rPr lang="en-US" sz="1400" dirty="0"/>
              <a:t>', '</a:t>
            </a:r>
            <a:r>
              <a:rPr lang="en-US" sz="1400" dirty="0" err="1"/>
              <a:t>Firmicutes_Negativicutes_Selenomonadales_Veillonellaceae</a:t>
            </a:r>
            <a:r>
              <a:rPr lang="en-US" sz="1400" dirty="0"/>
              <a:t>', '</a:t>
            </a:r>
            <a:r>
              <a:rPr lang="en-US" sz="1400" dirty="0" err="1"/>
              <a:t>Parvarchaeota_Candidatus</a:t>
            </a:r>
            <a:r>
              <a:rPr lang="en-US" sz="1400" dirty="0"/>
              <a:t> </a:t>
            </a:r>
            <a:r>
              <a:rPr lang="en-US" sz="1400" dirty="0" err="1"/>
              <a:t>Parvarchaeum_Candidatus</a:t>
            </a:r>
            <a:r>
              <a:rPr lang="en-US" sz="1400" dirty="0"/>
              <a:t> </a:t>
            </a:r>
            <a:r>
              <a:rPr lang="en-US" sz="1400" dirty="0" err="1"/>
              <a:t>Parvarchaeum_Candidatus</a:t>
            </a:r>
            <a:r>
              <a:rPr lang="en-US" sz="1400" dirty="0"/>
              <a:t> </a:t>
            </a:r>
            <a:r>
              <a:rPr lang="en-US" sz="1400" dirty="0" err="1"/>
              <a:t>Parvarchaeum</a:t>
            </a:r>
            <a:r>
              <a:rPr lang="en-US" sz="1400" dirty="0"/>
              <a:t>', '</a:t>
            </a:r>
            <a:r>
              <a:rPr lang="en-US" sz="1400" dirty="0" err="1"/>
              <a:t>Proteobacteria_Alphaproteobacteria_Rhizobiales_Brucellaceae</a:t>
            </a:r>
            <a:r>
              <a:rPr lang="en-US" sz="1400" dirty="0"/>
              <a:t>', 'Proteobacteria_Alphaproteobacteria_Rhizobiales_Hyphomicrobiaceae', '</a:t>
            </a:r>
            <a:r>
              <a:rPr lang="en-US" sz="1400" dirty="0" err="1"/>
              <a:t>Proteobacteria_Alphaproteobacteria_Rhizobiales_Rhizobiaceae</a:t>
            </a:r>
            <a:r>
              <a:rPr lang="en-US" sz="1400" dirty="0"/>
              <a:t>', 'Proteobacteria_Alphaproteobacteria_SAR11_SAR11', 'Proteobacteria_Betaproteobacteria_Burkholderiales_Burkholderiaceae', '</a:t>
            </a:r>
            <a:r>
              <a:rPr lang="en-US" sz="1400" dirty="0" err="1"/>
              <a:t>Proteobacteria_Gammaproteobacteria_Orbales_Orbaceae</a:t>
            </a:r>
            <a:r>
              <a:rPr lang="en-US" sz="1400" dirty="0"/>
              <a:t>']</a:t>
            </a:r>
          </a:p>
        </p:txBody>
      </p:sp>
      <p:pic>
        <p:nvPicPr>
          <p:cNvPr id="7" name="Picture 6">
            <a:extLst>
              <a:ext uri="{FF2B5EF4-FFF2-40B4-BE49-F238E27FC236}">
                <a16:creationId xmlns:a16="http://schemas.microsoft.com/office/drawing/2014/main" id="{96DA70F2-F482-8B43-B55C-348F0CBC83B0}"/>
              </a:ext>
            </a:extLst>
          </p:cNvPr>
          <p:cNvPicPr>
            <a:picLocks noChangeAspect="1"/>
          </p:cNvPicPr>
          <p:nvPr/>
        </p:nvPicPr>
        <p:blipFill>
          <a:blip r:embed="rId2"/>
          <a:stretch>
            <a:fillRect/>
          </a:stretch>
        </p:blipFill>
        <p:spPr>
          <a:xfrm>
            <a:off x="3035300" y="3708400"/>
            <a:ext cx="6121400" cy="3149600"/>
          </a:xfrm>
          <a:prstGeom prst="rect">
            <a:avLst/>
          </a:prstGeom>
        </p:spPr>
      </p:pic>
    </p:spTree>
    <p:extLst>
      <p:ext uri="{BB962C8B-B14F-4D97-AF65-F5344CB8AC3E}">
        <p14:creationId xmlns:p14="http://schemas.microsoft.com/office/powerpoint/2010/main" val="210463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4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206829" y="1469571"/>
            <a:ext cx="11146971" cy="4707392"/>
          </a:xfrm>
        </p:spPr>
        <p:txBody>
          <a:bodyPr>
            <a:normAutofit lnSpcReduction="10000"/>
          </a:bodyPr>
          <a:lstStyle/>
          <a:p>
            <a:r>
              <a:rPr lang="en-US" sz="1400" dirty="0"/>
              <a:t>a. Which of the microbes that you identified show an increase of relative abundance in the HE1 sample? Do any show a decrease?</a:t>
            </a:r>
            <a:br>
              <a:rPr lang="en-US" sz="1400" dirty="0"/>
            </a:br>
            <a:br>
              <a:rPr lang="en-US" sz="1400" dirty="0"/>
            </a:br>
            <a:r>
              <a:rPr lang="en-US" sz="1400" dirty="0"/>
              <a:t>Mean Microbe Abundances:</a:t>
            </a:r>
          </a:p>
          <a:p>
            <a:pPr lvl="1"/>
            <a:r>
              <a:rPr lang="en-US" sz="1000" dirty="0"/>
              <a:t> Microbe 11: </a:t>
            </a:r>
            <a:r>
              <a:rPr lang="en-US" sz="1000" dirty="0" err="1"/>
              <a:t>Actinobacteria_Actinobacteria_Actinomycetales_Nakamurellaceae</a:t>
            </a:r>
            <a:r>
              <a:rPr lang="en-US" sz="1000" dirty="0"/>
              <a:t> has higher microbe concentration</a:t>
            </a:r>
          </a:p>
          <a:p>
            <a:pPr lvl="1"/>
            <a:r>
              <a:rPr lang="en-US" sz="1000" dirty="0"/>
              <a:t> Microbe 13: Actinobacteria_Actinobacteria_Actinomycetales_Propionibacteriaceae has higher microbe concentration </a:t>
            </a:r>
          </a:p>
          <a:p>
            <a:pPr lvl="1"/>
            <a:r>
              <a:rPr lang="en-US" sz="1000" dirty="0"/>
              <a:t>Microbe 33: Bacteroidetes_Sphingobacteriia_Sphingobacteriales_Sphingobacteriaceae has higher microbe concentration </a:t>
            </a:r>
          </a:p>
          <a:p>
            <a:pPr lvl="1"/>
            <a:r>
              <a:rPr lang="en-US" sz="1000" dirty="0"/>
              <a:t>Microbe 38: </a:t>
            </a:r>
            <a:r>
              <a:rPr lang="en-US" sz="1000" dirty="0" err="1"/>
              <a:t>Chrysiogenetes_Chrysiogenetes_Chrysiogenales_Chrysiogenaceae</a:t>
            </a:r>
            <a:r>
              <a:rPr lang="en-US" sz="1000" dirty="0"/>
              <a:t> has higher microbe concentration </a:t>
            </a:r>
          </a:p>
          <a:p>
            <a:pPr lvl="1"/>
            <a:r>
              <a:rPr lang="en-US" sz="1000" dirty="0"/>
              <a:t>Microbe 44: </a:t>
            </a:r>
            <a:r>
              <a:rPr lang="en-US" sz="1000" dirty="0" err="1"/>
              <a:t>Firmicutes_Bacilli_Bacillales_Bacillales_Incertae</a:t>
            </a:r>
            <a:r>
              <a:rPr lang="en-US" sz="1000" dirty="0"/>
              <a:t> </a:t>
            </a:r>
            <a:r>
              <a:rPr lang="en-US" sz="1000" dirty="0" err="1"/>
              <a:t>Sedis</a:t>
            </a:r>
            <a:r>
              <a:rPr lang="en-US" sz="1000" dirty="0"/>
              <a:t> XI has higher microbe concentration </a:t>
            </a:r>
          </a:p>
          <a:p>
            <a:pPr lvl="1"/>
            <a:r>
              <a:rPr lang="en-US" sz="1000" dirty="0"/>
              <a:t>Microbe 53: </a:t>
            </a:r>
            <a:r>
              <a:rPr lang="en-US" sz="1000" dirty="0" err="1"/>
              <a:t>Firmicutes_Bacilli_Lactobacillales_Lactobacillaceae</a:t>
            </a:r>
            <a:r>
              <a:rPr lang="en-US" sz="1000" dirty="0"/>
              <a:t> has lower microbe concentration </a:t>
            </a:r>
          </a:p>
          <a:p>
            <a:pPr lvl="1"/>
            <a:r>
              <a:rPr lang="en-US" sz="1000" dirty="0"/>
              <a:t>Microbe 78: </a:t>
            </a:r>
            <a:r>
              <a:rPr lang="en-US" sz="1000" dirty="0" err="1"/>
              <a:t>Firmicutes_Clostridia_Halanaerobiales_Halanaerobiaceae</a:t>
            </a:r>
            <a:r>
              <a:rPr lang="en-US" sz="1000" dirty="0"/>
              <a:t> has higher microbe concentration</a:t>
            </a:r>
          </a:p>
          <a:p>
            <a:pPr lvl="1"/>
            <a:r>
              <a:rPr lang="en-US" sz="1000" dirty="0"/>
              <a:t> Microbe 87: </a:t>
            </a:r>
            <a:r>
              <a:rPr lang="en-US" sz="1000" dirty="0" err="1"/>
              <a:t>Parvarchaeota_Candidatus</a:t>
            </a:r>
            <a:r>
              <a:rPr lang="en-US" sz="1000" dirty="0"/>
              <a:t> </a:t>
            </a:r>
            <a:r>
              <a:rPr lang="en-US" sz="1000" dirty="0" err="1"/>
              <a:t>Parvarchaeum_Candidatus</a:t>
            </a:r>
            <a:r>
              <a:rPr lang="en-US" sz="1000" dirty="0"/>
              <a:t> </a:t>
            </a:r>
            <a:r>
              <a:rPr lang="en-US" sz="1000" dirty="0" err="1"/>
              <a:t>Parvarchaeum_Candidatus</a:t>
            </a:r>
            <a:r>
              <a:rPr lang="en-US" sz="1000" dirty="0"/>
              <a:t> </a:t>
            </a:r>
            <a:r>
              <a:rPr lang="en-US" sz="1000" dirty="0" err="1"/>
              <a:t>Parvarchaeum</a:t>
            </a:r>
            <a:r>
              <a:rPr lang="en-US" sz="1000" dirty="0"/>
              <a:t> has higher microbe concentration Microbe 95: </a:t>
            </a:r>
            <a:r>
              <a:rPr lang="en-US" sz="1000" dirty="0" err="1"/>
              <a:t>Proteobacteria_Alphaproteobacteria_Rhizobiales_Brucellaceae</a:t>
            </a:r>
            <a:r>
              <a:rPr lang="en-US" sz="1000" dirty="0"/>
              <a:t> has higher microbe concentration </a:t>
            </a:r>
          </a:p>
          <a:p>
            <a:pPr lvl="1"/>
            <a:r>
              <a:rPr lang="en-US" sz="1000" dirty="0"/>
              <a:t>Microbe 96: Proteobacteria_Alphaproteobacteria_Rhizobiales_Hyphomicrobiaceae has higher microbe concentration </a:t>
            </a:r>
          </a:p>
          <a:p>
            <a:pPr lvl="1"/>
            <a:r>
              <a:rPr lang="en-US" sz="1000" dirty="0"/>
              <a:t>Microbe 99: </a:t>
            </a:r>
            <a:r>
              <a:rPr lang="en-US" sz="1000" dirty="0" err="1"/>
              <a:t>Proteobacteria_Alphaproteobacteria_Rhizobiales_Rhizobiaceae</a:t>
            </a:r>
            <a:r>
              <a:rPr lang="en-US" sz="1000" dirty="0"/>
              <a:t> has lower microbe concentration </a:t>
            </a:r>
          </a:p>
          <a:p>
            <a:pPr lvl="1"/>
            <a:r>
              <a:rPr lang="en-US" sz="1000" dirty="0"/>
              <a:t>Microbe 104: Proteobacteria_Alphaproteobacteria_SAR11_SAR11 has higher microbe concentration</a:t>
            </a:r>
          </a:p>
          <a:p>
            <a:pPr lvl="1"/>
            <a:r>
              <a:rPr lang="en-US" sz="1000" dirty="0"/>
              <a:t> Microbe 107: Proteobacteria_Betaproteobacteria_Burkholderiales_Burkholderiaceae has lower microbe concentration </a:t>
            </a:r>
          </a:p>
          <a:p>
            <a:pPr lvl="1"/>
            <a:r>
              <a:rPr lang="en-US" sz="1000" dirty="0"/>
              <a:t>Microbe 133: </a:t>
            </a:r>
            <a:r>
              <a:rPr lang="en-US" sz="1000" dirty="0" err="1"/>
              <a:t>Proteobacteria_Gammaproteobacteria_Orbales_Orbaceae</a:t>
            </a:r>
            <a:r>
              <a:rPr lang="en-US" sz="1000" dirty="0"/>
              <a:t> has lower microbe concentration: </a:t>
            </a:r>
          </a:p>
          <a:p>
            <a:pPr marL="0" indent="0">
              <a:buNone/>
            </a:pPr>
            <a:endParaRPr lang="en-US" sz="1400" dirty="0"/>
          </a:p>
          <a:p>
            <a:r>
              <a:rPr lang="en-US" sz="1400" dirty="0"/>
              <a:t>Taxonomical relationships and groups among microbes with altered abundance: </a:t>
            </a:r>
          </a:p>
          <a:p>
            <a:pPr marL="0" indent="0">
              <a:buNone/>
            </a:pPr>
            <a:r>
              <a:rPr lang="en-US" sz="1400" dirty="0"/>
              <a:t>	We observe that the microbe names are grouped under certain criterion. For example look at: Proteobacteria family of bacteria, their name starts with that term. Taxonomical </a:t>
            </a:r>
            <a:r>
              <a:rPr lang="en-US" sz="1400" dirty="0" err="1"/>
              <a:t>defn</a:t>
            </a:r>
            <a:r>
              <a:rPr lang="en-US" sz="1400" dirty="0"/>
              <a:t>: Left to Right approach is followed. Where left part of the name is the parent or family type. Actual delineation of the microbe name is at the right end.</a:t>
            </a:r>
          </a:p>
        </p:txBody>
      </p:sp>
    </p:spTree>
    <p:extLst>
      <p:ext uri="{BB962C8B-B14F-4D97-AF65-F5344CB8AC3E}">
        <p14:creationId xmlns:p14="http://schemas.microsoft.com/office/powerpoint/2010/main" val="2018529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953162" y="1368425"/>
            <a:ext cx="10515600" cy="4351338"/>
          </a:xfrm>
        </p:spPr>
        <p:txBody>
          <a:bodyPr>
            <a:normAutofit/>
          </a:bodyPr>
          <a:lstStyle/>
          <a:p>
            <a:r>
              <a:rPr lang="en-US" sz="2400" dirty="0"/>
              <a:t>a. Factorization of joint probability distribution: </a:t>
            </a:r>
          </a:p>
          <a:p>
            <a:endParaRPr lang="en-US" sz="2400" dirty="0"/>
          </a:p>
          <a:p>
            <a:endParaRPr lang="en-US" sz="2400" dirty="0"/>
          </a:p>
          <a:p>
            <a:endParaRPr lang="en-US" sz="2400" dirty="0"/>
          </a:p>
          <a:p>
            <a:r>
              <a:rPr lang="en-US" sz="2400" dirty="0"/>
              <a:t>b. Number of parameters needed to define conditional probability distribution: </a:t>
            </a:r>
          </a:p>
        </p:txBody>
      </p:sp>
      <p:pic>
        <p:nvPicPr>
          <p:cNvPr id="4" name="Picture 3">
            <a:extLst>
              <a:ext uri="{FF2B5EF4-FFF2-40B4-BE49-F238E27FC236}">
                <a16:creationId xmlns:a16="http://schemas.microsoft.com/office/drawing/2014/main" id="{DF11A2F7-A745-404B-BD18-DE397F29941C}"/>
              </a:ext>
            </a:extLst>
          </p:cNvPr>
          <p:cNvPicPr>
            <a:picLocks noChangeAspect="1"/>
          </p:cNvPicPr>
          <p:nvPr/>
        </p:nvPicPr>
        <p:blipFill>
          <a:blip r:embed="rId2"/>
          <a:stretch>
            <a:fillRect/>
          </a:stretch>
        </p:blipFill>
        <p:spPr>
          <a:xfrm>
            <a:off x="229924" y="1838325"/>
            <a:ext cx="11962076" cy="1143000"/>
          </a:xfrm>
          <a:prstGeom prst="rect">
            <a:avLst/>
          </a:prstGeom>
        </p:spPr>
      </p:pic>
      <p:pic>
        <p:nvPicPr>
          <p:cNvPr id="6" name="Picture 5">
            <a:extLst>
              <a:ext uri="{FF2B5EF4-FFF2-40B4-BE49-F238E27FC236}">
                <a16:creationId xmlns:a16="http://schemas.microsoft.com/office/drawing/2014/main" id="{32A18BBC-99EC-453F-A22A-F994F1BF4C62}"/>
              </a:ext>
            </a:extLst>
          </p:cNvPr>
          <p:cNvPicPr>
            <a:picLocks noChangeAspect="1"/>
          </p:cNvPicPr>
          <p:nvPr/>
        </p:nvPicPr>
        <p:blipFill>
          <a:blip r:embed="rId3"/>
          <a:stretch>
            <a:fillRect/>
          </a:stretch>
        </p:blipFill>
        <p:spPr>
          <a:xfrm>
            <a:off x="3495381" y="3645695"/>
            <a:ext cx="5681956" cy="3077368"/>
          </a:xfrm>
          <a:prstGeom prst="rect">
            <a:avLst/>
          </a:prstGeom>
        </p:spPr>
      </p:pic>
    </p:spTree>
    <p:extLst>
      <p:ext uri="{BB962C8B-B14F-4D97-AF65-F5344CB8AC3E}">
        <p14:creationId xmlns:p14="http://schemas.microsoft.com/office/powerpoint/2010/main" val="2619131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685800" y="1690688"/>
            <a:ext cx="10515600" cy="5032375"/>
          </a:xfrm>
        </p:spPr>
        <p:txBody>
          <a:bodyPr>
            <a:normAutofit/>
          </a:bodyPr>
          <a:lstStyle/>
          <a:p>
            <a:r>
              <a:rPr lang="en-US" sz="2600" dirty="0"/>
              <a:t>C. Conditional probability tables:</a:t>
            </a:r>
          </a:p>
          <a:p>
            <a:endParaRPr lang="en-US" sz="2600" dirty="0"/>
          </a:p>
          <a:p>
            <a:endParaRPr lang="en-US" sz="2600" dirty="0"/>
          </a:p>
          <a:p>
            <a:endParaRPr lang="en-US" sz="2600" dirty="0"/>
          </a:p>
          <a:p>
            <a:endParaRPr lang="en-US" sz="2600" dirty="0"/>
          </a:p>
          <a:p>
            <a:pPr marL="0" indent="0">
              <a:buNone/>
            </a:pPr>
            <a:endParaRPr lang="en-US" sz="2600" dirty="0"/>
          </a:p>
          <a:p>
            <a:endParaRPr lang="en-US" sz="2600" dirty="0"/>
          </a:p>
          <a:p>
            <a:pPr marL="0" indent="0">
              <a:buNone/>
            </a:pPr>
            <a:endParaRPr lang="en-US" sz="2600" dirty="0"/>
          </a:p>
          <a:p>
            <a:pPr marL="0" indent="0">
              <a:buNone/>
            </a:pPr>
            <a:endParaRPr lang="en-US" sz="2600" dirty="0"/>
          </a:p>
          <a:p>
            <a:pPr marL="0" indent="0">
              <a:buNone/>
            </a:pPr>
            <a:endParaRPr lang="en-US" sz="2600" dirty="0"/>
          </a:p>
        </p:txBody>
      </p:sp>
      <p:pic>
        <p:nvPicPr>
          <p:cNvPr id="4" name="Picture 3">
            <a:extLst>
              <a:ext uri="{FF2B5EF4-FFF2-40B4-BE49-F238E27FC236}">
                <a16:creationId xmlns:a16="http://schemas.microsoft.com/office/drawing/2014/main" id="{85FC4FE1-0461-4EF8-B6E7-B30E4223B6A5}"/>
              </a:ext>
            </a:extLst>
          </p:cNvPr>
          <p:cNvPicPr>
            <a:picLocks noChangeAspect="1"/>
          </p:cNvPicPr>
          <p:nvPr/>
        </p:nvPicPr>
        <p:blipFill>
          <a:blip r:embed="rId2"/>
          <a:stretch>
            <a:fillRect/>
          </a:stretch>
        </p:blipFill>
        <p:spPr>
          <a:xfrm>
            <a:off x="3476625" y="4811714"/>
            <a:ext cx="3962400" cy="733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B9FDCD1E-C70F-4778-B854-B1D2C050327B}"/>
              </a:ext>
            </a:extLst>
          </p:cNvPr>
          <p:cNvPicPr>
            <a:picLocks noChangeAspect="1"/>
          </p:cNvPicPr>
          <p:nvPr/>
        </p:nvPicPr>
        <p:blipFill>
          <a:blip r:embed="rId3"/>
          <a:stretch>
            <a:fillRect/>
          </a:stretch>
        </p:blipFill>
        <p:spPr>
          <a:xfrm>
            <a:off x="6386512" y="2162175"/>
            <a:ext cx="4012764"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3E3B47CA-6700-487E-B87D-5CFB12972D87}"/>
              </a:ext>
            </a:extLst>
          </p:cNvPr>
          <p:cNvPicPr>
            <a:picLocks noChangeAspect="1"/>
          </p:cNvPicPr>
          <p:nvPr/>
        </p:nvPicPr>
        <p:blipFill>
          <a:blip r:embed="rId4"/>
          <a:stretch>
            <a:fillRect/>
          </a:stretch>
        </p:blipFill>
        <p:spPr>
          <a:xfrm>
            <a:off x="838200" y="2162175"/>
            <a:ext cx="5276850"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59A8286C-B83B-45B1-BA13-C7473E0DA27E}"/>
              </a:ext>
            </a:extLst>
          </p:cNvPr>
          <p:cNvPicPr>
            <a:picLocks noChangeAspect="1"/>
          </p:cNvPicPr>
          <p:nvPr/>
        </p:nvPicPr>
        <p:blipFill>
          <a:blip r:embed="rId5"/>
          <a:stretch>
            <a:fillRect/>
          </a:stretch>
        </p:blipFill>
        <p:spPr>
          <a:xfrm>
            <a:off x="1295400" y="4811714"/>
            <a:ext cx="2181225" cy="733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53962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11274"/>
            <a:ext cx="10220325" cy="4737101"/>
          </a:xfrm>
        </p:spPr>
        <p:txBody>
          <a:bodyPr>
            <a:noAutofit/>
          </a:bodyPr>
          <a:lstStyle/>
          <a:p>
            <a:r>
              <a:rPr lang="en-US" sz="2400" dirty="0"/>
              <a:t>d. Table of P(</a:t>
            </a:r>
            <a:r>
              <a:rPr lang="en-US" sz="2400" dirty="0" err="1"/>
              <a:t>Quality|Storage</a:t>
            </a:r>
            <a:r>
              <a:rPr lang="en-US" sz="2400" dirty="0"/>
              <a:t> Temp, Collection Method, Lab Time)</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br>
              <a:rPr lang="en-US" sz="2400" dirty="0"/>
            </a:br>
            <a:endParaRPr lang="en-US" sz="2400" dirty="0"/>
          </a:p>
          <a:p>
            <a:r>
              <a:rPr lang="en-US" sz="2400" dirty="0"/>
              <a:t>e. Total number of samples dropped: 65 (for HE0) + 65 (for HE1) = 130 samples</a:t>
            </a:r>
          </a:p>
        </p:txBody>
      </p:sp>
      <p:pic>
        <p:nvPicPr>
          <p:cNvPr id="8" name="Picture 7">
            <a:extLst>
              <a:ext uri="{FF2B5EF4-FFF2-40B4-BE49-F238E27FC236}">
                <a16:creationId xmlns:a16="http://schemas.microsoft.com/office/drawing/2014/main" id="{F9197BA3-2BA3-487D-AB2E-49ED27CEDDFF}"/>
              </a:ext>
            </a:extLst>
          </p:cNvPr>
          <p:cNvPicPr>
            <a:picLocks noChangeAspect="1"/>
          </p:cNvPicPr>
          <p:nvPr/>
        </p:nvPicPr>
        <p:blipFill>
          <a:blip r:embed="rId2"/>
          <a:stretch>
            <a:fillRect/>
          </a:stretch>
        </p:blipFill>
        <p:spPr>
          <a:xfrm>
            <a:off x="2819400" y="1826170"/>
            <a:ext cx="6134100" cy="40266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11508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fontScale="92500" lnSpcReduction="10000"/>
          </a:bodyPr>
          <a:lstStyle/>
          <a:p>
            <a:r>
              <a:rPr lang="en-US" dirty="0"/>
              <a:t>1. Number of samples removed: </a:t>
            </a:r>
            <a:r>
              <a:rPr lang="en-US" dirty="0">
                <a:solidFill>
                  <a:srgbClr val="002060"/>
                </a:solidFill>
              </a:rPr>
              <a:t>0</a:t>
            </a:r>
          </a:p>
          <a:p>
            <a:r>
              <a:rPr lang="en-US" dirty="0"/>
              <a:t>2. What are the benefits and drawbacks to using relative abundance data? Is there information that we lose when the normalization is performed?</a:t>
            </a:r>
          </a:p>
          <a:p>
            <a:pPr marL="0" indent="0">
              <a:buNone/>
            </a:pPr>
            <a:r>
              <a:rPr lang="en-US" dirty="0">
                <a:solidFill>
                  <a:srgbClr val="002060"/>
                </a:solidFill>
              </a:rPr>
              <a:t>While using relative abundance data, we have scaled the variance of the data and hence, we give equal emphasis to the variation for each bacteria. This normalization gives us a constrained snapshot of the relative distributions of microbes in a specific sample. There is a problem in doing this. We do not know the exact number of the bacteria present, which may be important to know rather than just the relative abundance. For e.g. - A relative abundance of 0.5:0.5 might mean 100:100 bacteria or 100k:100k bacteria. If there is a constraint on the number of bacteria to do some analysis, then this information is lost by scaling it.</a:t>
            </a:r>
          </a:p>
        </p:txBody>
      </p:sp>
    </p:spTree>
    <p:extLst>
      <p:ext uri="{BB962C8B-B14F-4D97-AF65-F5344CB8AC3E}">
        <p14:creationId xmlns:p14="http://schemas.microsoft.com/office/powerpoint/2010/main" val="217033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3</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690688"/>
            <a:ext cx="10515600" cy="4351338"/>
          </a:xfrm>
        </p:spPr>
        <p:txBody>
          <a:bodyPr>
            <a:normAutofit/>
          </a:bodyPr>
          <a:lstStyle/>
          <a:p>
            <a:r>
              <a:rPr lang="en-US" sz="2600" dirty="0"/>
              <a:t>Heatmaps (HE0 on top and HE1 on bottom) (Microbes as rows):</a:t>
            </a:r>
          </a:p>
          <a:p>
            <a:endParaRPr lang="en-US" sz="2600" dirty="0"/>
          </a:p>
          <a:p>
            <a:endParaRPr lang="en-US" sz="2600" dirty="0"/>
          </a:p>
          <a:p>
            <a:endParaRPr lang="en-US" sz="2600" dirty="0"/>
          </a:p>
          <a:p>
            <a:endParaRPr lang="en-US" sz="2600" dirty="0"/>
          </a:p>
          <a:p>
            <a:endParaRPr lang="en-US" sz="2600" dirty="0"/>
          </a:p>
          <a:p>
            <a:endParaRPr lang="en-US" sz="2600" dirty="0"/>
          </a:p>
          <a:p>
            <a:pPr marL="0" indent="0">
              <a:buNone/>
            </a:pPr>
            <a:endParaRPr lang="en-US" sz="2600" dirty="0"/>
          </a:p>
          <a:p>
            <a:pPr marL="0" indent="0">
              <a:buNone/>
            </a:pPr>
            <a:endParaRPr lang="en-US" sz="2600" dirty="0"/>
          </a:p>
          <a:p>
            <a:endParaRPr lang="en-US" sz="2600" dirty="0"/>
          </a:p>
          <a:p>
            <a:endParaRPr lang="en-US" sz="2600" dirty="0"/>
          </a:p>
          <a:p>
            <a:endParaRPr lang="en-US" sz="2600" dirty="0"/>
          </a:p>
          <a:p>
            <a:endParaRPr lang="en-US" sz="2600" dirty="0"/>
          </a:p>
        </p:txBody>
      </p:sp>
      <p:pic>
        <p:nvPicPr>
          <p:cNvPr id="1026" name="Picture 2">
            <a:extLst>
              <a:ext uri="{FF2B5EF4-FFF2-40B4-BE49-F238E27FC236}">
                <a16:creationId xmlns:a16="http://schemas.microsoft.com/office/drawing/2014/main" id="{C0C6ABBC-1AF4-48E5-9354-B98CBCF4CB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776" y="2106161"/>
            <a:ext cx="8553450" cy="22541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391D8D4-9CCF-4796-80A7-C1B9B66C9F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9775" y="4413065"/>
            <a:ext cx="8553450" cy="2254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742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273174"/>
            <a:ext cx="10515600" cy="5584826"/>
          </a:xfrm>
        </p:spPr>
        <p:txBody>
          <a:bodyPr>
            <a:normAutofit lnSpcReduction="10000"/>
          </a:bodyPr>
          <a:lstStyle/>
          <a:p>
            <a:r>
              <a:rPr lang="en-US" sz="2400" dirty="0"/>
              <a:t>Summarize your observations</a:t>
            </a:r>
          </a:p>
          <a:p>
            <a:pPr marL="0" indent="0">
              <a:buNone/>
            </a:pPr>
            <a:r>
              <a:rPr lang="en-US" sz="2400" dirty="0">
                <a:solidFill>
                  <a:srgbClr val="002060"/>
                </a:solidFill>
              </a:rPr>
              <a:t>The heatmaps help in visualize at a glance the trend between the relative abundance of different bacteria in all the samples. The darker zones refer to low abundance and lighter zones correspond to higher abundance. A preliminary glance at the heatmaps tell us that the trend for relative abundance for all bacteria is same for both HE0 patients and HE1 patients. The heatmaps also show that the relative abundance of a particular bacteria among different samples is also same (which is expected because of data cleaning).</a:t>
            </a:r>
            <a:endParaRPr lang="en-US" sz="2400" dirty="0"/>
          </a:p>
          <a:p>
            <a:r>
              <a:rPr lang="en-US" sz="2400" dirty="0"/>
              <a:t>Which aspects of the data are the heatmaps good at highlighting? What types of things are heatmaps less suitable for?</a:t>
            </a:r>
          </a:p>
          <a:p>
            <a:pPr marL="0" indent="0">
              <a:buNone/>
            </a:pPr>
            <a:r>
              <a:rPr lang="en-US" sz="2400" dirty="0">
                <a:solidFill>
                  <a:srgbClr val="002060"/>
                </a:solidFill>
              </a:rPr>
              <a:t>A heatmap is a graphical representation of data where values are depicted by color. Heatmaps make it easy to visualize complex data and understand it at a glance. The problem is that when we perceive shading, our brains tend to think in terms of relativities. That is, it notices sharp contrasts between adjacent bits of an image. However, we are poor at comparing shading in non-adjacent regions of a visualization.</a:t>
            </a:r>
          </a:p>
        </p:txBody>
      </p:sp>
    </p:spTree>
    <p:extLst>
      <p:ext uri="{BB962C8B-B14F-4D97-AF65-F5344CB8AC3E}">
        <p14:creationId xmlns:p14="http://schemas.microsoft.com/office/powerpoint/2010/main" val="3177793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20800"/>
            <a:ext cx="10515600" cy="4351338"/>
          </a:xfrm>
        </p:spPr>
        <p:txBody>
          <a:bodyPr>
            <a:normAutofit/>
          </a:bodyPr>
          <a:lstStyle/>
          <a:p>
            <a:r>
              <a:rPr lang="en-US" sz="2400" dirty="0"/>
              <a:t>b. What is the null hypothesis of the KS test in our context? Use one microbe as an example to explain your answer.</a:t>
            </a:r>
          </a:p>
          <a:p>
            <a:pPr marL="0" indent="0">
              <a:buNone/>
            </a:pPr>
            <a:r>
              <a:rPr lang="en-US" sz="2400" dirty="0">
                <a:solidFill>
                  <a:srgbClr val="002060"/>
                </a:solidFill>
              </a:rPr>
              <a:t>Ho for the KS Test is that the 2 samples tested are drawn from the same underlying distribution. In our context, it can be interpreted as no significantly altered expression of a particular microbe in the stool samples from HE0 and HE1 patients.</a:t>
            </a:r>
          </a:p>
          <a:p>
            <a:r>
              <a:rPr lang="en-US" sz="2400" dirty="0"/>
              <a:t>c. Count the number of microbes with significantly altered expression at alpha=0.1, 0.05, 0.01, 0.005 and 0.001 level? Summarize your answers in a table below:</a:t>
            </a:r>
          </a:p>
        </p:txBody>
      </p:sp>
      <p:graphicFrame>
        <p:nvGraphicFramePr>
          <p:cNvPr id="7" name="Table 6">
            <a:extLst>
              <a:ext uri="{FF2B5EF4-FFF2-40B4-BE49-F238E27FC236}">
                <a16:creationId xmlns:a16="http://schemas.microsoft.com/office/drawing/2014/main" id="{37B41C70-EA3B-4472-8898-6FF976B6F9F3}"/>
              </a:ext>
            </a:extLst>
          </p:cNvPr>
          <p:cNvGraphicFramePr>
            <a:graphicFrameLocks noGrp="1"/>
          </p:cNvGraphicFramePr>
          <p:nvPr/>
        </p:nvGraphicFramePr>
        <p:xfrm>
          <a:off x="1435100" y="4402773"/>
          <a:ext cx="9321800" cy="2225040"/>
        </p:xfrm>
        <a:graphic>
          <a:graphicData uri="http://schemas.openxmlformats.org/drawingml/2006/table">
            <a:tbl>
              <a:tblPr firstRow="1" bandRow="1">
                <a:tableStyleId>{5C22544A-7EE6-4342-B048-85BDC9FD1C3A}</a:tableStyleId>
              </a:tblPr>
              <a:tblGrid>
                <a:gridCol w="4660900">
                  <a:extLst>
                    <a:ext uri="{9D8B030D-6E8A-4147-A177-3AD203B41FA5}">
                      <a16:colId xmlns:a16="http://schemas.microsoft.com/office/drawing/2014/main" val="852822025"/>
                    </a:ext>
                  </a:extLst>
                </a:gridCol>
                <a:gridCol w="4660900">
                  <a:extLst>
                    <a:ext uri="{9D8B030D-6E8A-4147-A177-3AD203B41FA5}">
                      <a16:colId xmlns:a16="http://schemas.microsoft.com/office/drawing/2014/main" val="2908612629"/>
                    </a:ext>
                  </a:extLst>
                </a:gridCol>
              </a:tblGrid>
              <a:tr h="370840">
                <a:tc>
                  <a:txBody>
                    <a:bodyPr/>
                    <a:lstStyle/>
                    <a:p>
                      <a:r>
                        <a:rPr lang="en-US" dirty="0"/>
                        <a:t>Alpha Level</a:t>
                      </a:r>
                    </a:p>
                  </a:txBody>
                  <a:tcPr/>
                </a:tc>
                <a:tc>
                  <a:txBody>
                    <a:bodyPr/>
                    <a:lstStyle/>
                    <a:p>
                      <a:r>
                        <a:rPr lang="en-US" dirty="0"/>
                        <a:t>Number of bacteria with altered expressions</a:t>
                      </a:r>
                    </a:p>
                  </a:txBody>
                  <a:tcPr/>
                </a:tc>
                <a:extLst>
                  <a:ext uri="{0D108BD9-81ED-4DB2-BD59-A6C34878D82A}">
                    <a16:rowId xmlns:a16="http://schemas.microsoft.com/office/drawing/2014/main" val="2657113717"/>
                  </a:ext>
                </a:extLst>
              </a:tr>
              <a:tr h="370840">
                <a:tc>
                  <a:txBody>
                    <a:bodyPr/>
                    <a:lstStyle/>
                    <a:p>
                      <a:r>
                        <a:rPr lang="en-US" dirty="0"/>
                        <a:t>0.1</a:t>
                      </a:r>
                    </a:p>
                  </a:txBody>
                  <a:tcPr/>
                </a:tc>
                <a:tc>
                  <a:txBody>
                    <a:bodyPr/>
                    <a:lstStyle/>
                    <a:p>
                      <a:r>
                        <a:rPr lang="en-US" dirty="0"/>
                        <a:t>50</a:t>
                      </a:r>
                    </a:p>
                  </a:txBody>
                  <a:tcPr/>
                </a:tc>
                <a:extLst>
                  <a:ext uri="{0D108BD9-81ED-4DB2-BD59-A6C34878D82A}">
                    <a16:rowId xmlns:a16="http://schemas.microsoft.com/office/drawing/2014/main" val="147979939"/>
                  </a:ext>
                </a:extLst>
              </a:tr>
              <a:tr h="370840">
                <a:tc>
                  <a:txBody>
                    <a:bodyPr/>
                    <a:lstStyle/>
                    <a:p>
                      <a:r>
                        <a:rPr lang="en-US" dirty="0"/>
                        <a:t>0.05</a:t>
                      </a:r>
                    </a:p>
                  </a:txBody>
                  <a:tcPr/>
                </a:tc>
                <a:tc>
                  <a:txBody>
                    <a:bodyPr/>
                    <a:lstStyle/>
                    <a:p>
                      <a:r>
                        <a:rPr lang="en-US" dirty="0"/>
                        <a:t>37</a:t>
                      </a:r>
                    </a:p>
                  </a:txBody>
                  <a:tcPr/>
                </a:tc>
                <a:extLst>
                  <a:ext uri="{0D108BD9-81ED-4DB2-BD59-A6C34878D82A}">
                    <a16:rowId xmlns:a16="http://schemas.microsoft.com/office/drawing/2014/main" val="2247407287"/>
                  </a:ext>
                </a:extLst>
              </a:tr>
              <a:tr h="370840">
                <a:tc>
                  <a:txBody>
                    <a:bodyPr/>
                    <a:lstStyle/>
                    <a:p>
                      <a:r>
                        <a:rPr lang="en-US" dirty="0"/>
                        <a:t>0.01</a:t>
                      </a:r>
                    </a:p>
                  </a:txBody>
                  <a:tcPr/>
                </a:tc>
                <a:tc>
                  <a:txBody>
                    <a:bodyPr/>
                    <a:lstStyle/>
                    <a:p>
                      <a:r>
                        <a:rPr lang="en-US" dirty="0"/>
                        <a:t>27</a:t>
                      </a:r>
                    </a:p>
                  </a:txBody>
                  <a:tcPr/>
                </a:tc>
                <a:extLst>
                  <a:ext uri="{0D108BD9-81ED-4DB2-BD59-A6C34878D82A}">
                    <a16:rowId xmlns:a16="http://schemas.microsoft.com/office/drawing/2014/main" val="2193086355"/>
                  </a:ext>
                </a:extLst>
              </a:tr>
              <a:tr h="370840">
                <a:tc>
                  <a:txBody>
                    <a:bodyPr/>
                    <a:lstStyle/>
                    <a:p>
                      <a:r>
                        <a:rPr lang="en-US" dirty="0"/>
                        <a:t>0.005</a:t>
                      </a:r>
                    </a:p>
                  </a:txBody>
                  <a:tcPr/>
                </a:tc>
                <a:tc>
                  <a:txBody>
                    <a:bodyPr/>
                    <a:lstStyle/>
                    <a:p>
                      <a:r>
                        <a:rPr lang="en-US" dirty="0"/>
                        <a:t>26</a:t>
                      </a:r>
                    </a:p>
                  </a:txBody>
                  <a:tcPr/>
                </a:tc>
                <a:extLst>
                  <a:ext uri="{0D108BD9-81ED-4DB2-BD59-A6C34878D82A}">
                    <a16:rowId xmlns:a16="http://schemas.microsoft.com/office/drawing/2014/main" val="3585330605"/>
                  </a:ext>
                </a:extLst>
              </a:tr>
              <a:tr h="370840">
                <a:tc>
                  <a:txBody>
                    <a:bodyPr/>
                    <a:lstStyle/>
                    <a:p>
                      <a:r>
                        <a:rPr lang="en-US" dirty="0"/>
                        <a:t>0.001</a:t>
                      </a:r>
                    </a:p>
                  </a:txBody>
                  <a:tcPr/>
                </a:tc>
                <a:tc>
                  <a:txBody>
                    <a:bodyPr/>
                    <a:lstStyle/>
                    <a:p>
                      <a:r>
                        <a:rPr lang="en-US" dirty="0"/>
                        <a:t>21</a:t>
                      </a:r>
                    </a:p>
                  </a:txBody>
                  <a:tcPr/>
                </a:tc>
                <a:extLst>
                  <a:ext uri="{0D108BD9-81ED-4DB2-BD59-A6C34878D82A}">
                    <a16:rowId xmlns:a16="http://schemas.microsoft.com/office/drawing/2014/main" val="1013349143"/>
                  </a:ext>
                </a:extLst>
              </a:tr>
            </a:tbl>
          </a:graphicData>
        </a:graphic>
      </p:graphicFrame>
    </p:spTree>
    <p:extLst>
      <p:ext uri="{BB962C8B-B14F-4D97-AF65-F5344CB8AC3E}">
        <p14:creationId xmlns:p14="http://schemas.microsoft.com/office/powerpoint/2010/main" val="3640340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2946</Words>
  <Application>Microsoft Macintosh PowerPoint</Application>
  <PresentationFormat>Widescreen</PresentationFormat>
  <Paragraphs>186</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Mini-Project 2 Final Checkpoint ECE/CS 498DS Spring 2020</vt:lpstr>
      <vt:lpstr>Task 1 - Question 0</vt:lpstr>
      <vt:lpstr>Task 1 – Question 1</vt:lpstr>
      <vt:lpstr>Task 1 – Question 1 (continued)</vt:lpstr>
      <vt:lpstr>Task 1 – Question 1 (continued)</vt:lpstr>
      <vt:lpstr>Task 1 – Question 2</vt:lpstr>
      <vt:lpstr>Task 1 – Question 3</vt:lpstr>
      <vt:lpstr>Task 1 – Question 3 (continued)</vt:lpstr>
      <vt:lpstr>Task 2 – Question 1</vt:lpstr>
      <vt:lpstr>Task 2 – Question 2</vt:lpstr>
      <vt:lpstr>Task 2 – Question 2 (continued)</vt:lpstr>
      <vt:lpstr>Task 2 – Question 2 (continued)</vt:lpstr>
      <vt:lpstr>Task 3 – Question 1</vt:lpstr>
      <vt:lpstr>Task 3 – Question 1 (continued)</vt:lpstr>
      <vt:lpstr>Task 3 – Question 2</vt:lpstr>
      <vt:lpstr>Task 3 – Question 2 (continued)</vt:lpstr>
      <vt:lpstr>Task 3 – Question 2 (continued)</vt:lpstr>
      <vt:lpstr>Task 3 – Question 3</vt:lpstr>
      <vt:lpstr>Task 3 – Question 3 (continued)</vt:lpstr>
      <vt:lpstr>Task 3 – Question 3 (continued)</vt:lpstr>
      <vt:lpstr>Task 3 – Question 3 (continued)</vt:lpstr>
      <vt:lpstr>Task 3 – Question 3 (continued)</vt:lpstr>
      <vt:lpstr>Task 3 – Question 3 (continued)</vt:lpstr>
      <vt:lpstr>Task 4 – Question 1</vt:lpstr>
      <vt:lpstr>Task 4 – Question 1 (continued)</vt:lpstr>
      <vt:lpstr>Task 4 – Question 1 (continued)</vt:lpstr>
      <vt:lpstr>Task 4 – Question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 2 Final Checkpoint ECE/CS 498DS Spring 2020</dc:title>
  <dc:creator>Kuntumalla, Gowtham</dc:creator>
  <cp:lastModifiedBy>Kuntumalla, Gowtham</cp:lastModifiedBy>
  <cp:revision>11</cp:revision>
  <dcterms:created xsi:type="dcterms:W3CDTF">2020-03-25T05:24:19Z</dcterms:created>
  <dcterms:modified xsi:type="dcterms:W3CDTF">2020-03-25T06:04:10Z</dcterms:modified>
</cp:coreProperties>
</file>